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73" r:id="rId3"/>
    <p:sldId id="323" r:id="rId4"/>
    <p:sldId id="327" r:id="rId5"/>
    <p:sldId id="317" r:id="rId6"/>
    <p:sldId id="290" r:id="rId7"/>
    <p:sldId id="307" r:id="rId8"/>
    <p:sldId id="3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8D1B9-DDB0-45D4-96BD-0A44C607298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44F2F-B85F-44AA-90E7-16DB8E930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7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5796-B7C6-45A0-B4A0-9C7D6769A17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C180-5627-4774-A6B1-4C822254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9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5796-B7C6-45A0-B4A0-9C7D6769A17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C180-5627-4774-A6B1-4C822254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5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5796-B7C6-45A0-B4A0-9C7D6769A17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C180-5627-4774-A6B1-4C822254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5796-B7C6-45A0-B4A0-9C7D6769A17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C180-5627-4774-A6B1-4C822254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3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5796-B7C6-45A0-B4A0-9C7D6769A17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C180-5627-4774-A6B1-4C822254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8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5796-B7C6-45A0-B4A0-9C7D6769A17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C180-5627-4774-A6B1-4C822254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2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5796-B7C6-45A0-B4A0-9C7D6769A17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C180-5627-4774-A6B1-4C822254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5796-B7C6-45A0-B4A0-9C7D6769A17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C180-5627-4774-A6B1-4C822254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5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5796-B7C6-45A0-B4A0-9C7D6769A17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C180-5627-4774-A6B1-4C822254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1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5796-B7C6-45A0-B4A0-9C7D6769A17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C180-5627-4774-A6B1-4C822254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3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5796-B7C6-45A0-B4A0-9C7D6769A17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C180-5627-4774-A6B1-4C822254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6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F5796-B7C6-45A0-B4A0-9C7D6769A17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EC180-5627-4774-A6B1-4C822254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0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CF7F4B2-7C25-451A-8DE1-571221A4E6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8000" contrast="33000"/>
                    </a14:imgEffect>
                  </a14:imgLayer>
                </a14:imgProps>
              </a:ext>
            </a:extLst>
          </a:blip>
          <a:srcRect t="11236" r="3546" b="34784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33356" y="862724"/>
            <a:ext cx="8915916" cy="2263031"/>
          </a:xfrm>
          <a:prstGeom prst="roundRect">
            <a:avLst/>
          </a:prstGeom>
          <a:solidFill>
            <a:schemeClr val="bg1">
              <a:alpha val="71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1008139"/>
            <a:ext cx="12192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6000" b="1" dirty="0">
                <a:latin typeface="Century Gothic" panose="020B0502020202020204" pitchFamily="34" charset="0"/>
              </a:rPr>
              <a:t>Earth Independence: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6000" b="1" dirty="0">
                <a:latin typeface="Century Gothic" panose="020B0502020202020204" pitchFamily="34" charset="0"/>
              </a:rPr>
              <a:t>Escape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800" dirty="0">
              <a:latin typeface="Century Gothic" panose="020B0502020202020204" pitchFamily="34" charset="0"/>
            </a:endParaRPr>
          </a:p>
        </p:txBody>
      </p:sp>
      <p:pic>
        <p:nvPicPr>
          <p:cNvPr id="7" name="Picture 2" descr="C:\Users\llulibpub\Desktop\plata_dou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80"/>
          <a:stretch>
            <a:fillRect/>
          </a:stretch>
        </p:blipFill>
        <p:spPr bwMode="auto">
          <a:xfrm>
            <a:off x="4460824" y="4271865"/>
            <a:ext cx="1681163" cy="20066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6448373" y="4203979"/>
            <a:ext cx="5521953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DOUG PLATA</a:t>
            </a:r>
            <a:r>
              <a:rPr lang="en-US" alt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MD, MPH</a:t>
            </a:r>
            <a:endParaRPr lang="en-US" alt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President &amp; Founder,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The Space Development Network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SpaceDevelopment.org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DevelopSpace1@gmail.com</a:t>
            </a:r>
            <a:br>
              <a:rPr lang="en-US" alt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en-US" alt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978840" y="6132416"/>
            <a:ext cx="2057400" cy="365125"/>
          </a:xfrm>
        </p:spPr>
        <p:txBody>
          <a:bodyPr/>
          <a:lstStyle/>
          <a:p>
            <a:fld id="{885615EC-2FFF-46A6-A166-76F25BC456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5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CF7F4B2-7C25-451A-8DE1-571221A4E6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8000" contrast="33000"/>
                    </a14:imgEffect>
                  </a14:imgLayer>
                </a14:imgProps>
              </a:ext>
            </a:extLst>
          </a:blip>
          <a:srcRect t="11236" r="3546" b="34784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670560" y="2222499"/>
            <a:ext cx="10822532" cy="4370325"/>
          </a:xfrm>
          <a:prstGeom prst="roundRect">
            <a:avLst/>
          </a:prstGeom>
          <a:solidFill>
            <a:schemeClr val="bg1">
              <a:alpha val="9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/>
          </a:p>
        </p:txBody>
      </p:sp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73388C26-58D1-4A47-81CF-69DB01506EA4}"/>
              </a:ext>
            </a:extLst>
          </p:cNvPr>
          <p:cNvSpPr/>
          <p:nvPr/>
        </p:nvSpPr>
        <p:spPr>
          <a:xfrm>
            <a:off x="2465614" y="507012"/>
            <a:ext cx="7173640" cy="963239"/>
          </a:xfrm>
          <a:prstGeom prst="roundRect">
            <a:avLst/>
          </a:prstGeom>
          <a:solidFill>
            <a:schemeClr val="bg1">
              <a:alpha val="71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BD0D63-4833-46AF-BF07-F5D68003D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42" y="569930"/>
            <a:ext cx="121103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>
                <a:latin typeface="Century Gothic" panose="020B0502020202020204" pitchFamily="34" charset="0"/>
              </a:rPr>
              <a:t>Presentation Overview</a:t>
            </a:r>
            <a:endParaRPr lang="en-US" altLang="en-US" sz="4000" dirty="0">
              <a:latin typeface="Century Gothic" panose="020B0502020202020204" pitchFamily="34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048280" y="2410045"/>
            <a:ext cx="983308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500" indent="-571500">
              <a:spcBef>
                <a:spcPct val="0"/>
              </a:spcBef>
            </a:pPr>
            <a:r>
              <a:rPr lang="en-US" altLang="en-US" sz="3600" dirty="0">
                <a:latin typeface="Candara" panose="020E0502030303020204" pitchFamily="34" charset="0"/>
              </a:rPr>
              <a:t>What is “Earth independence”?</a:t>
            </a:r>
          </a:p>
          <a:p>
            <a:pPr marL="571500" indent="-571500">
              <a:spcBef>
                <a:spcPct val="0"/>
              </a:spcBef>
            </a:pPr>
            <a:r>
              <a:rPr lang="en-US" altLang="en-US" sz="3600" dirty="0">
                <a:latin typeface="Candara" panose="020E0502030303020204" pitchFamily="34" charset="0"/>
              </a:rPr>
              <a:t>The two types of Earth independence?</a:t>
            </a:r>
          </a:p>
          <a:p>
            <a:pPr marL="571500" indent="-571500">
              <a:spcBef>
                <a:spcPct val="0"/>
              </a:spcBef>
            </a:pPr>
            <a:r>
              <a:rPr lang="en-US" altLang="en-US" sz="3600" dirty="0">
                <a:latin typeface="Candara" panose="020E0502030303020204" pitchFamily="34" charset="0"/>
              </a:rPr>
              <a:t>Reasons for Earth independence</a:t>
            </a:r>
          </a:p>
          <a:p>
            <a:pPr marL="571500" indent="-571500">
              <a:spcBef>
                <a:spcPct val="0"/>
              </a:spcBef>
            </a:pPr>
            <a:r>
              <a:rPr lang="en-US" altLang="en-US" sz="3600" dirty="0">
                <a:latin typeface="Candara" panose="020E0502030303020204" pitchFamily="34" charset="0"/>
              </a:rPr>
              <a:t>What are the elements of Earth independence?</a:t>
            </a:r>
          </a:p>
          <a:p>
            <a:pPr marL="571500" indent="-571500">
              <a:spcBef>
                <a:spcPct val="0"/>
              </a:spcBef>
            </a:pPr>
            <a:r>
              <a:rPr lang="en-US" altLang="en-US" sz="3600" dirty="0">
                <a:latin typeface="Candara" panose="020E0502030303020204" pitchFamily="34" charset="0"/>
              </a:rPr>
              <a:t>Can Earth independence be measured?</a:t>
            </a:r>
          </a:p>
          <a:p>
            <a:pPr marL="571500" indent="-571500">
              <a:spcBef>
                <a:spcPct val="0"/>
              </a:spcBef>
            </a:pPr>
            <a:r>
              <a:rPr lang="en-US" altLang="en-US" sz="3600" dirty="0">
                <a:latin typeface="Candara" panose="020E0502030303020204" pitchFamily="34" charset="0"/>
              </a:rPr>
              <a:t>How far can we take this?</a:t>
            </a:r>
          </a:p>
          <a:p>
            <a:pPr marL="571500" indent="-571500">
              <a:spcBef>
                <a:spcPct val="0"/>
              </a:spcBef>
            </a:pPr>
            <a:r>
              <a:rPr lang="en-US" altLang="en-US" sz="3600" dirty="0">
                <a:latin typeface="Candara" panose="020E0502030303020204" pitchFamily="34" charset="0"/>
              </a:rPr>
              <a:t>The concept of “sufficient supply”.</a:t>
            </a:r>
          </a:p>
        </p:txBody>
      </p:sp>
    </p:spTree>
    <p:extLst>
      <p:ext uri="{BB962C8B-B14F-4D97-AF65-F5344CB8AC3E}">
        <p14:creationId xmlns:p14="http://schemas.microsoft.com/office/powerpoint/2010/main" val="40166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CF7F4B2-7C25-451A-8DE1-571221A4E6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8000" contrast="33000"/>
                    </a14:imgEffect>
                  </a14:imgLayer>
                </a14:imgProps>
              </a:ext>
            </a:extLst>
          </a:blip>
          <a:srcRect t="11236" r="3546" b="34784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5A23617-4386-4582-B760-9ACECDEAC3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8" y="2064787"/>
            <a:ext cx="6033250" cy="4230373"/>
          </a:xfrm>
          <a:prstGeom prst="rect">
            <a:avLst/>
          </a:prstGeom>
        </p:spPr>
      </p:pic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702BC217-07B2-4064-B9F6-74CC00FCE70C}"/>
              </a:ext>
            </a:extLst>
          </p:cNvPr>
          <p:cNvSpPr/>
          <p:nvPr/>
        </p:nvSpPr>
        <p:spPr>
          <a:xfrm>
            <a:off x="3771900" y="524739"/>
            <a:ext cx="4670966" cy="1053410"/>
          </a:xfrm>
          <a:prstGeom prst="roundRect">
            <a:avLst/>
          </a:prstGeom>
          <a:solidFill>
            <a:schemeClr val="bg1">
              <a:alpha val="71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2E4CC2-64D9-4FFA-842A-89DDED34A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869"/>
            <a:ext cx="1219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>
                <a:latin typeface="Century Gothic" panose="020B0502020202020204" pitchFamily="34" charset="0"/>
              </a:rPr>
              <a:t>Quarantine</a:t>
            </a:r>
            <a:endParaRPr lang="en-US" altLang="en-US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749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CF7F4B2-7C25-451A-8DE1-571221A4E6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8000" contrast="33000"/>
                    </a14:imgEffect>
                  </a14:imgLayer>
                </a14:imgProps>
              </a:ext>
            </a:extLst>
          </a:blip>
          <a:srcRect t="11236" r="3546" b="34784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149B6BB-62C0-487D-8126-28020166D5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074" y="2096817"/>
            <a:ext cx="4219575" cy="4219575"/>
          </a:xfrm>
          <a:prstGeom prst="rect">
            <a:avLst/>
          </a:prstGeom>
          <a:ln w="63500">
            <a:solidFill>
              <a:schemeClr val="bg1"/>
            </a:solidFill>
          </a:ln>
        </p:spPr>
      </p:pic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702BC217-07B2-4064-B9F6-74CC00FCE70C}"/>
              </a:ext>
            </a:extLst>
          </p:cNvPr>
          <p:cNvSpPr/>
          <p:nvPr/>
        </p:nvSpPr>
        <p:spPr>
          <a:xfrm>
            <a:off x="4343400" y="524739"/>
            <a:ext cx="3527966" cy="1053410"/>
          </a:xfrm>
          <a:prstGeom prst="roundRect">
            <a:avLst/>
          </a:prstGeom>
          <a:solidFill>
            <a:schemeClr val="bg1">
              <a:alpha val="71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2E4CC2-64D9-4FFA-842A-89DDED34A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869"/>
            <a:ext cx="1219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>
                <a:latin typeface="Century Gothic" panose="020B0502020202020204" pitchFamily="34" charset="0"/>
              </a:rPr>
              <a:t>Escape</a:t>
            </a:r>
            <a:endParaRPr lang="en-US" altLang="en-US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27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CF7F4B2-7C25-451A-8DE1-571221A4E6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8000" contrast="33000"/>
                    </a14:imgEffect>
                  </a14:imgLayer>
                </a14:imgProps>
              </a:ext>
            </a:extLst>
          </a:blip>
          <a:srcRect t="11236" r="3546" b="34784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122" name="Picture 2" descr="Image result for lunar solar cells">
            <a:extLst>
              <a:ext uri="{FF2B5EF4-FFF2-40B4-BE49-F238E27FC236}">
                <a16:creationId xmlns:a16="http://schemas.microsoft.com/office/drawing/2014/main" id="{C0622AAE-B022-4E1A-B46F-33E6FE8D9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50" y="2414879"/>
            <a:ext cx="4320648" cy="3394795"/>
          </a:xfrm>
          <a:prstGeom prst="rect">
            <a:avLst/>
          </a:prstGeom>
          <a:noFill/>
          <a:ln w="635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DA541F2E-4585-469B-929B-B7647DD1B2B8}"/>
              </a:ext>
            </a:extLst>
          </p:cNvPr>
          <p:cNvSpPr/>
          <p:nvPr/>
        </p:nvSpPr>
        <p:spPr>
          <a:xfrm>
            <a:off x="2770910" y="524739"/>
            <a:ext cx="6672946" cy="1053410"/>
          </a:xfrm>
          <a:prstGeom prst="roundRect">
            <a:avLst/>
          </a:prstGeom>
          <a:solidFill>
            <a:schemeClr val="bg1">
              <a:alpha val="71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257EE2-CD1F-42E9-827F-CA7A6164C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869"/>
            <a:ext cx="1219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>
                <a:latin typeface="Century Gothic" panose="020B0502020202020204" pitchFamily="34" charset="0"/>
              </a:rPr>
              <a:t>Electronics Possible?</a:t>
            </a:r>
            <a:endParaRPr lang="en-US" altLang="en-US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060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CF7F4B2-7C25-451A-8DE1-571221A4E6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8000" contrast="33000"/>
                    </a14:imgEffect>
                  </a14:imgLayer>
                </a14:imgProps>
              </a:ext>
            </a:extLst>
          </a:blip>
          <a:srcRect t="11236" r="3546" b="34784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430731" y="1735491"/>
            <a:ext cx="11260525" cy="4963889"/>
          </a:xfrm>
          <a:prstGeom prst="roundRect">
            <a:avLst/>
          </a:prstGeom>
          <a:solidFill>
            <a:schemeClr val="bg1">
              <a:alpha val="9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/>
          </a:p>
        </p:txBody>
      </p:sp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73388C26-58D1-4A47-81CF-69DB01506EA4}"/>
              </a:ext>
            </a:extLst>
          </p:cNvPr>
          <p:cNvSpPr/>
          <p:nvPr/>
        </p:nvSpPr>
        <p:spPr>
          <a:xfrm>
            <a:off x="3974842" y="507012"/>
            <a:ext cx="4242314" cy="963239"/>
          </a:xfrm>
          <a:prstGeom prst="roundRect">
            <a:avLst/>
          </a:prstGeom>
          <a:solidFill>
            <a:schemeClr val="bg1">
              <a:alpha val="71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BD0D63-4833-46AF-BF07-F5D68003D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9930"/>
            <a:ext cx="12191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>
                <a:latin typeface="Century Gothic" panose="020B0502020202020204" pitchFamily="34" charset="0"/>
              </a:rPr>
              <a:t>Conclusions</a:t>
            </a:r>
            <a:endParaRPr lang="en-US" altLang="en-US" sz="4000" dirty="0">
              <a:latin typeface="Century Gothic" panose="020B0502020202020204" pitchFamily="34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100535" y="4929962"/>
            <a:ext cx="4227246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600" dirty="0">
                <a:latin typeface="Candara" panose="020E0502030303020204" pitchFamily="34" charset="0"/>
              </a:rPr>
              <a:t>Percent mass independence is a useful measure of Earth independence.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083553" y="1965390"/>
            <a:ext cx="530911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600" dirty="0">
                <a:latin typeface="Candara" panose="020E0502030303020204" pitchFamily="34" charset="0"/>
              </a:rPr>
              <a:t>The ISRU areas are largely known with ideas for how they can be achieved.</a:t>
            </a:r>
          </a:p>
        </p:txBody>
      </p:sp>
      <p:sp>
        <p:nvSpPr>
          <p:cNvPr id="2" name="Oval 1"/>
          <p:cNvSpPr>
            <a:spLocks noChangeAspect="1"/>
          </p:cNvSpPr>
          <p:nvPr/>
        </p:nvSpPr>
        <p:spPr>
          <a:xfrm>
            <a:off x="5902366" y="2164703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905473" y="3614061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905476" y="4687082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908583" y="5819194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950930" y="2167811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54037" y="4027717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954040" y="5100738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6083553" y="5569204"/>
            <a:ext cx="530911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600" dirty="0">
                <a:latin typeface="Candara" panose="020E0502030303020204" pitchFamily="34" charset="0"/>
              </a:rPr>
              <a:t>“Sufficient supply” can result in an earlier complete independence.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6083553" y="4493441"/>
            <a:ext cx="530911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600" dirty="0">
                <a:latin typeface="Candara" panose="020E0502030303020204" pitchFamily="34" charset="0"/>
              </a:rPr>
              <a:t>Complete Earth independence might be possible fairly early on.</a:t>
            </a: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6083553" y="3435603"/>
            <a:ext cx="530911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600" dirty="0">
                <a:latin typeface="Candara" panose="020E0502030303020204" pitchFamily="34" charset="0"/>
              </a:rPr>
              <a:t>High degrees of Earth independence is possible fairly early on.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1100535" y="1971612"/>
            <a:ext cx="422724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600" dirty="0">
                <a:latin typeface="Candara" panose="020E0502030303020204" pitchFamily="34" charset="0"/>
              </a:rPr>
              <a:t>Earth independence is the degree to which a base / colony doesn’t have to be supplied from Earth.</a:t>
            </a:r>
          </a:p>
        </p:txBody>
      </p:sp>
      <p:sp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1100536" y="3836278"/>
            <a:ext cx="422724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600" dirty="0">
                <a:latin typeface="Candara" panose="020E0502030303020204" pitchFamily="34" charset="0"/>
              </a:rPr>
              <a:t>Advantages are reduced costs and survival.</a:t>
            </a:r>
          </a:p>
        </p:txBody>
      </p:sp>
    </p:spTree>
    <p:extLst>
      <p:ext uri="{BB962C8B-B14F-4D97-AF65-F5344CB8AC3E}">
        <p14:creationId xmlns:p14="http://schemas.microsoft.com/office/powerpoint/2010/main" val="57628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2" grpId="0" animBg="1"/>
      <p:bldP spid="9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CF7F4B2-7C25-451A-8DE1-571221A4E6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40000" contrast="33000"/>
                    </a14:imgEffect>
                  </a14:imgLayer>
                </a14:imgProps>
              </a:ext>
            </a:extLst>
          </a:blip>
          <a:srcRect t="11236" r="3546" b="34784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37890" name="Picture 2" descr="https://sueellenwelfonderauthor.files.wordpress.com/2013/05/a-cat-cute-standing-kitten-bugging-for-a-second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0" b="5480"/>
          <a:stretch/>
        </p:blipFill>
        <p:spPr bwMode="auto">
          <a:xfrm>
            <a:off x="6588968" y="407768"/>
            <a:ext cx="3581400" cy="3573626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1524001" y="1524000"/>
            <a:ext cx="495300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bg1"/>
                </a:solidFill>
                <a:ea typeface="MS PGothic" panose="020B0600070205080204" pitchFamily="34" charset="-128"/>
              </a:rPr>
              <a:t>Thank you for </a:t>
            </a:r>
            <a:br>
              <a:rPr lang="en-US" altLang="en-US" sz="5400" b="1" dirty="0">
                <a:solidFill>
                  <a:schemeClr val="bg1"/>
                </a:solidFill>
                <a:ea typeface="MS PGothic" panose="020B0600070205080204" pitchFamily="34" charset="-128"/>
              </a:rPr>
            </a:br>
            <a:r>
              <a:rPr lang="en-US" altLang="en-US" sz="5400" b="1" dirty="0">
                <a:solidFill>
                  <a:schemeClr val="bg1"/>
                </a:solidFill>
                <a:ea typeface="MS PGothic" panose="020B0600070205080204" pitchFamily="34" charset="-128"/>
              </a:rPr>
              <a:t>your attention</a:t>
            </a:r>
          </a:p>
        </p:txBody>
      </p:sp>
      <p:pic>
        <p:nvPicPr>
          <p:cNvPr id="11" name="Picture 2" descr="C:\Users\llulibpub\Desktop\plata_dou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80"/>
          <a:stretch>
            <a:fillRect/>
          </a:stretch>
        </p:blipFill>
        <p:spPr bwMode="auto">
          <a:xfrm>
            <a:off x="4460824" y="4271865"/>
            <a:ext cx="1681163" cy="20066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6448373" y="4203979"/>
            <a:ext cx="5521953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DOUG PLATA</a:t>
            </a:r>
            <a:r>
              <a:rPr lang="en-US" alt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MD, MPH</a:t>
            </a:r>
            <a:endParaRPr lang="en-US" alt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President &amp; Founder,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The Space Development Network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SpaceDevelopment.org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DevelopSpace1@gmail.com</a:t>
            </a:r>
            <a:br>
              <a:rPr lang="en-US" alt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en-US" alt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978840" y="6132416"/>
            <a:ext cx="2057400" cy="365125"/>
          </a:xfrm>
        </p:spPr>
        <p:txBody>
          <a:bodyPr/>
          <a:lstStyle/>
          <a:p>
            <a:fld id="{885615EC-2FFF-46A6-A166-76F25BC456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3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49"/>
    </mc:Choice>
    <mc:Fallback xmlns="">
      <p:transition spd="slow" advTm="844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>
          <a:xfrm>
            <a:off x="5902366" y="2164703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905473" y="3614061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905476" y="4687082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908583" y="5819194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950930" y="2167811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54037" y="4027717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954040" y="5100738"/>
            <a:ext cx="109728" cy="1097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31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194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Loma Linda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llulibpub</dc:creator>
  <cp:lastModifiedBy>Doug Plata</cp:lastModifiedBy>
  <cp:revision>41</cp:revision>
  <dcterms:created xsi:type="dcterms:W3CDTF">2019-02-27T00:47:08Z</dcterms:created>
  <dcterms:modified xsi:type="dcterms:W3CDTF">2020-04-01T04:29:31Z</dcterms:modified>
</cp:coreProperties>
</file>