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68" r:id="rId3"/>
    <p:sldId id="270" r:id="rId4"/>
    <p:sldId id="266" r:id="rId5"/>
    <p:sldId id="291" r:id="rId6"/>
    <p:sldId id="310" r:id="rId7"/>
    <p:sldId id="312" r:id="rId8"/>
    <p:sldId id="285" r:id="rId9"/>
    <p:sldId id="271" r:id="rId10"/>
    <p:sldId id="292" r:id="rId11"/>
    <p:sldId id="296" r:id="rId12"/>
    <p:sldId id="293" r:id="rId13"/>
    <p:sldId id="297" r:id="rId14"/>
    <p:sldId id="299" r:id="rId15"/>
    <p:sldId id="300" r:id="rId16"/>
    <p:sldId id="301" r:id="rId17"/>
    <p:sldId id="303" r:id="rId18"/>
    <p:sldId id="274" r:id="rId19"/>
    <p:sldId id="320" r:id="rId20"/>
    <p:sldId id="289" r:id="rId21"/>
    <p:sldId id="259" r:id="rId22"/>
    <p:sldId id="260" r:id="rId23"/>
    <p:sldId id="316" r:id="rId24"/>
    <p:sldId id="318" r:id="rId25"/>
    <p:sldId id="265" r:id="rId26"/>
    <p:sldId id="261" r:id="rId27"/>
    <p:sldId id="321" r:id="rId28"/>
    <p:sldId id="276" r:id="rId29"/>
    <p:sldId id="278" r:id="rId30"/>
    <p:sldId id="280" r:id="rId31"/>
    <p:sldId id="282" r:id="rId32"/>
    <p:sldId id="322" r:id="rId33"/>
    <p:sldId id="263" r:id="rId34"/>
    <p:sldId id="283" r:id="rId35"/>
    <p:sldId id="323" r:id="rId36"/>
    <p:sldId id="308" r:id="rId37"/>
    <p:sldId id="264" r:id="rId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67" d="100"/>
          <a:sy n="67" d="100"/>
        </p:scale>
        <p:origin x="48" y="6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B7E031-0D57-4DC7-8248-17B7959B02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79950D6B-DA2E-4C6C-9D52-4CFD7BD3C810}"/>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CFEEAA0-100E-4A02-9398-6B1449CAAC25}" type="datetimeFigureOut">
              <a:rPr lang="en-US"/>
              <a:pPr>
                <a:defRPr/>
              </a:pPr>
              <a:t>12/22/2019</a:t>
            </a:fld>
            <a:endParaRPr lang="en-US"/>
          </a:p>
        </p:txBody>
      </p:sp>
      <p:sp>
        <p:nvSpPr>
          <p:cNvPr id="4" name="Slide Image Placeholder 3">
            <a:extLst>
              <a:ext uri="{FF2B5EF4-FFF2-40B4-BE49-F238E27FC236}">
                <a16:creationId xmlns:a16="http://schemas.microsoft.com/office/drawing/2014/main" id="{416B73F0-DC67-4ED0-987A-80BDA42DFA21}"/>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52E3E90-E661-4C35-A11C-F9F2501E19F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9E215EA-295E-4CC9-8954-BC50EED5CCA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B1A74C5C-BA62-47B1-AA2E-75EFDF2320B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33DA533-B3BF-4F6D-BED8-CB33FAD0788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DFC88B2-ADEA-47D2-A73E-529C7A62F6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93B289D-A2EA-47CC-A083-6DC13D805E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B2198760-B2FF-42AF-9C7B-354668B0DADA}"/>
              </a:ext>
            </a:extLst>
          </p:cNvPr>
          <p:cNvSpPr txBox="1">
            <a:spLocks noGrp="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1213E80B-37CE-4763-A0D1-5CBE29CFCA17}" type="slidenum">
              <a:rPr lang="en-US" altLang="en-US" sz="1200">
                <a:ea typeface="MS PGothic" panose="020B0600070205080204" pitchFamily="34" charset="-128"/>
                <a:cs typeface="Arial" panose="020B0604020202020204" pitchFamily="34" charset="0"/>
              </a:rPr>
              <a:pPr algn="r" eaLnBrk="1" hangingPunct="1"/>
              <a:t>31</a:t>
            </a:fld>
            <a:endParaRPr lang="en-US" altLang="en-US" sz="1200">
              <a:ea typeface="MS PGothic"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A8EDE68-EFE7-4FD6-BB12-91682CD6C50F}"/>
              </a:ext>
            </a:extLst>
          </p:cNvPr>
          <p:cNvSpPr>
            <a:spLocks noGrp="1"/>
          </p:cNvSpPr>
          <p:nvPr>
            <p:ph type="dt" sz="half" idx="10"/>
          </p:nvPr>
        </p:nvSpPr>
        <p:spPr/>
        <p:txBody>
          <a:bodyPr/>
          <a:lstStyle>
            <a:lvl1pPr>
              <a:defRPr/>
            </a:lvl1pPr>
          </a:lstStyle>
          <a:p>
            <a:pPr>
              <a:defRPr/>
            </a:pPr>
            <a:fld id="{57E1CAFE-A00D-4029-9B09-1B8EB826CE51}" type="datetimeFigureOut">
              <a:rPr lang="en-US"/>
              <a:pPr>
                <a:defRPr/>
              </a:pPr>
              <a:t>12/22/2019</a:t>
            </a:fld>
            <a:endParaRPr lang="en-US"/>
          </a:p>
        </p:txBody>
      </p:sp>
      <p:sp>
        <p:nvSpPr>
          <p:cNvPr id="5" name="Footer Placeholder 4">
            <a:extLst>
              <a:ext uri="{FF2B5EF4-FFF2-40B4-BE49-F238E27FC236}">
                <a16:creationId xmlns:a16="http://schemas.microsoft.com/office/drawing/2014/main" id="{94B8D9E8-7ABA-4675-8816-33705E8171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F6578E4-A2B4-440E-B927-A352CDC5241E}"/>
              </a:ext>
            </a:extLst>
          </p:cNvPr>
          <p:cNvSpPr>
            <a:spLocks noGrp="1"/>
          </p:cNvSpPr>
          <p:nvPr>
            <p:ph type="sldNum" sz="quarter" idx="12"/>
          </p:nvPr>
        </p:nvSpPr>
        <p:spPr/>
        <p:txBody>
          <a:bodyPr/>
          <a:lstStyle>
            <a:lvl1pPr>
              <a:defRPr/>
            </a:lvl1pPr>
          </a:lstStyle>
          <a:p>
            <a:pPr>
              <a:defRPr/>
            </a:pPr>
            <a:fld id="{A39CD3AE-5A7B-4C81-A4B2-974575C671D2}" type="slidenum">
              <a:rPr lang="en-US"/>
              <a:pPr>
                <a:defRPr/>
              </a:pPr>
              <a:t>‹#›</a:t>
            </a:fld>
            <a:endParaRPr lang="en-US"/>
          </a:p>
        </p:txBody>
      </p:sp>
    </p:spTree>
    <p:extLst>
      <p:ext uri="{BB962C8B-B14F-4D97-AF65-F5344CB8AC3E}">
        <p14:creationId xmlns:p14="http://schemas.microsoft.com/office/powerpoint/2010/main" val="247677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79D36-A4B0-409B-99E5-6D8EC010D929}"/>
              </a:ext>
            </a:extLst>
          </p:cNvPr>
          <p:cNvSpPr>
            <a:spLocks noGrp="1"/>
          </p:cNvSpPr>
          <p:nvPr>
            <p:ph type="dt" sz="half" idx="10"/>
          </p:nvPr>
        </p:nvSpPr>
        <p:spPr/>
        <p:txBody>
          <a:bodyPr/>
          <a:lstStyle>
            <a:lvl1pPr>
              <a:defRPr/>
            </a:lvl1pPr>
          </a:lstStyle>
          <a:p>
            <a:pPr>
              <a:defRPr/>
            </a:pPr>
            <a:fld id="{2856C8E8-7FA7-42D9-9297-5792918EEA44}" type="datetimeFigureOut">
              <a:rPr lang="en-US"/>
              <a:pPr>
                <a:defRPr/>
              </a:pPr>
              <a:t>12/22/2019</a:t>
            </a:fld>
            <a:endParaRPr lang="en-US"/>
          </a:p>
        </p:txBody>
      </p:sp>
      <p:sp>
        <p:nvSpPr>
          <p:cNvPr id="5" name="Footer Placeholder 4">
            <a:extLst>
              <a:ext uri="{FF2B5EF4-FFF2-40B4-BE49-F238E27FC236}">
                <a16:creationId xmlns:a16="http://schemas.microsoft.com/office/drawing/2014/main" id="{4BF7B437-6E1C-4A61-A9A7-C325AFD696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5944FB-6718-4AE5-96F6-49F5D92833E0}"/>
              </a:ext>
            </a:extLst>
          </p:cNvPr>
          <p:cNvSpPr>
            <a:spLocks noGrp="1"/>
          </p:cNvSpPr>
          <p:nvPr>
            <p:ph type="sldNum" sz="quarter" idx="12"/>
          </p:nvPr>
        </p:nvSpPr>
        <p:spPr/>
        <p:txBody>
          <a:bodyPr/>
          <a:lstStyle>
            <a:lvl1pPr>
              <a:defRPr/>
            </a:lvl1pPr>
          </a:lstStyle>
          <a:p>
            <a:pPr>
              <a:defRPr/>
            </a:pPr>
            <a:fld id="{798D61DE-76AD-4FA0-8B01-6DD62FCBAB52}" type="slidenum">
              <a:rPr lang="en-US"/>
              <a:pPr>
                <a:defRPr/>
              </a:pPr>
              <a:t>‹#›</a:t>
            </a:fld>
            <a:endParaRPr lang="en-US"/>
          </a:p>
        </p:txBody>
      </p:sp>
    </p:spTree>
    <p:extLst>
      <p:ext uri="{BB962C8B-B14F-4D97-AF65-F5344CB8AC3E}">
        <p14:creationId xmlns:p14="http://schemas.microsoft.com/office/powerpoint/2010/main" val="2624458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47BA14E-6787-4ECD-BA63-4AF378210A88}"/>
              </a:ext>
            </a:extLst>
          </p:cNvPr>
          <p:cNvSpPr>
            <a:spLocks noGrp="1"/>
          </p:cNvSpPr>
          <p:nvPr>
            <p:ph type="dt" sz="half" idx="10"/>
          </p:nvPr>
        </p:nvSpPr>
        <p:spPr/>
        <p:txBody>
          <a:bodyPr/>
          <a:lstStyle>
            <a:lvl1pPr>
              <a:defRPr/>
            </a:lvl1pPr>
          </a:lstStyle>
          <a:p>
            <a:pPr>
              <a:defRPr/>
            </a:pPr>
            <a:fld id="{A955D125-C5C1-4C05-9B3C-5CE7AECC2D2B}" type="datetimeFigureOut">
              <a:rPr lang="en-US"/>
              <a:pPr>
                <a:defRPr/>
              </a:pPr>
              <a:t>12/22/2019</a:t>
            </a:fld>
            <a:endParaRPr lang="en-US"/>
          </a:p>
        </p:txBody>
      </p:sp>
      <p:sp>
        <p:nvSpPr>
          <p:cNvPr id="5" name="Footer Placeholder 4">
            <a:extLst>
              <a:ext uri="{FF2B5EF4-FFF2-40B4-BE49-F238E27FC236}">
                <a16:creationId xmlns:a16="http://schemas.microsoft.com/office/drawing/2014/main" id="{FCC21870-4B5F-4FD7-87C0-3E549FB5571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55625F-E04D-4ABD-BE93-6F660593F9F1}"/>
              </a:ext>
            </a:extLst>
          </p:cNvPr>
          <p:cNvSpPr>
            <a:spLocks noGrp="1"/>
          </p:cNvSpPr>
          <p:nvPr>
            <p:ph type="sldNum" sz="quarter" idx="12"/>
          </p:nvPr>
        </p:nvSpPr>
        <p:spPr/>
        <p:txBody>
          <a:bodyPr/>
          <a:lstStyle>
            <a:lvl1pPr>
              <a:defRPr/>
            </a:lvl1pPr>
          </a:lstStyle>
          <a:p>
            <a:pPr>
              <a:defRPr/>
            </a:pPr>
            <a:fld id="{E7B23EEC-CA97-4EAC-B0FC-C668EEFC253E}" type="slidenum">
              <a:rPr lang="en-US"/>
              <a:pPr>
                <a:defRPr/>
              </a:pPr>
              <a:t>‹#›</a:t>
            </a:fld>
            <a:endParaRPr lang="en-US"/>
          </a:p>
        </p:txBody>
      </p:sp>
    </p:spTree>
    <p:extLst>
      <p:ext uri="{BB962C8B-B14F-4D97-AF65-F5344CB8AC3E}">
        <p14:creationId xmlns:p14="http://schemas.microsoft.com/office/powerpoint/2010/main" val="301277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4CF8769-C232-4A1C-87FF-A9EF6D99C2C3}"/>
              </a:ext>
            </a:extLst>
          </p:cNvPr>
          <p:cNvSpPr>
            <a:spLocks noGrp="1"/>
          </p:cNvSpPr>
          <p:nvPr>
            <p:ph type="dt" sz="half" idx="10"/>
          </p:nvPr>
        </p:nvSpPr>
        <p:spPr/>
        <p:txBody>
          <a:bodyPr/>
          <a:lstStyle>
            <a:lvl1pPr>
              <a:defRPr/>
            </a:lvl1pPr>
          </a:lstStyle>
          <a:p>
            <a:pPr>
              <a:defRPr/>
            </a:pPr>
            <a:fld id="{33925359-FC79-41B8-B1AF-19DCB40CAA48}" type="datetimeFigureOut">
              <a:rPr lang="en-US"/>
              <a:pPr>
                <a:defRPr/>
              </a:pPr>
              <a:t>12/22/2019</a:t>
            </a:fld>
            <a:endParaRPr lang="en-US"/>
          </a:p>
        </p:txBody>
      </p:sp>
      <p:sp>
        <p:nvSpPr>
          <p:cNvPr id="5" name="Footer Placeholder 4">
            <a:extLst>
              <a:ext uri="{FF2B5EF4-FFF2-40B4-BE49-F238E27FC236}">
                <a16:creationId xmlns:a16="http://schemas.microsoft.com/office/drawing/2014/main" id="{69A91D08-4D54-4988-B09E-BEA25CFA09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49B629A-E43A-472F-91C4-E9150EDC0681}"/>
              </a:ext>
            </a:extLst>
          </p:cNvPr>
          <p:cNvSpPr>
            <a:spLocks noGrp="1"/>
          </p:cNvSpPr>
          <p:nvPr>
            <p:ph type="sldNum" sz="quarter" idx="12"/>
          </p:nvPr>
        </p:nvSpPr>
        <p:spPr/>
        <p:txBody>
          <a:bodyPr/>
          <a:lstStyle>
            <a:lvl1pPr>
              <a:defRPr/>
            </a:lvl1pPr>
          </a:lstStyle>
          <a:p>
            <a:pPr>
              <a:defRPr/>
            </a:pPr>
            <a:fld id="{B8EF9E8B-F1E1-494F-A604-E8EA68F3FE98}" type="slidenum">
              <a:rPr lang="en-US"/>
              <a:pPr>
                <a:defRPr/>
              </a:pPr>
              <a:t>‹#›</a:t>
            </a:fld>
            <a:endParaRPr lang="en-US"/>
          </a:p>
        </p:txBody>
      </p:sp>
    </p:spTree>
    <p:extLst>
      <p:ext uri="{BB962C8B-B14F-4D97-AF65-F5344CB8AC3E}">
        <p14:creationId xmlns:p14="http://schemas.microsoft.com/office/powerpoint/2010/main" val="95538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ACA326-0EE1-46CC-B656-F8EA153A1351}"/>
              </a:ext>
            </a:extLst>
          </p:cNvPr>
          <p:cNvSpPr>
            <a:spLocks noGrp="1"/>
          </p:cNvSpPr>
          <p:nvPr>
            <p:ph type="dt" sz="half" idx="10"/>
          </p:nvPr>
        </p:nvSpPr>
        <p:spPr/>
        <p:txBody>
          <a:bodyPr/>
          <a:lstStyle>
            <a:lvl1pPr>
              <a:defRPr/>
            </a:lvl1pPr>
          </a:lstStyle>
          <a:p>
            <a:pPr>
              <a:defRPr/>
            </a:pPr>
            <a:fld id="{F587C8D9-F11A-4DC0-8BC7-A5FD113EFBE9}" type="datetimeFigureOut">
              <a:rPr lang="en-US"/>
              <a:pPr>
                <a:defRPr/>
              </a:pPr>
              <a:t>12/22/2019</a:t>
            </a:fld>
            <a:endParaRPr lang="en-US"/>
          </a:p>
        </p:txBody>
      </p:sp>
      <p:sp>
        <p:nvSpPr>
          <p:cNvPr id="5" name="Footer Placeholder 4">
            <a:extLst>
              <a:ext uri="{FF2B5EF4-FFF2-40B4-BE49-F238E27FC236}">
                <a16:creationId xmlns:a16="http://schemas.microsoft.com/office/drawing/2014/main" id="{4C72F3F3-098D-4718-8EDF-5B25B86473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6603A6E-E4A4-4FF9-89F0-812CE5DEEEFD}"/>
              </a:ext>
            </a:extLst>
          </p:cNvPr>
          <p:cNvSpPr>
            <a:spLocks noGrp="1"/>
          </p:cNvSpPr>
          <p:nvPr>
            <p:ph type="sldNum" sz="quarter" idx="12"/>
          </p:nvPr>
        </p:nvSpPr>
        <p:spPr/>
        <p:txBody>
          <a:bodyPr/>
          <a:lstStyle>
            <a:lvl1pPr>
              <a:defRPr/>
            </a:lvl1pPr>
          </a:lstStyle>
          <a:p>
            <a:pPr>
              <a:defRPr/>
            </a:pPr>
            <a:fld id="{F1AB0600-8C0C-4A43-9565-5EBED9EB3F69}" type="slidenum">
              <a:rPr lang="en-US"/>
              <a:pPr>
                <a:defRPr/>
              </a:pPr>
              <a:t>‹#›</a:t>
            </a:fld>
            <a:endParaRPr lang="en-US"/>
          </a:p>
        </p:txBody>
      </p:sp>
    </p:spTree>
    <p:extLst>
      <p:ext uri="{BB962C8B-B14F-4D97-AF65-F5344CB8AC3E}">
        <p14:creationId xmlns:p14="http://schemas.microsoft.com/office/powerpoint/2010/main" val="338153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897D9D2-8D66-4D5F-8210-5CB80C9CB9B6}"/>
              </a:ext>
            </a:extLst>
          </p:cNvPr>
          <p:cNvSpPr>
            <a:spLocks noGrp="1"/>
          </p:cNvSpPr>
          <p:nvPr>
            <p:ph type="dt" sz="half" idx="10"/>
          </p:nvPr>
        </p:nvSpPr>
        <p:spPr/>
        <p:txBody>
          <a:bodyPr/>
          <a:lstStyle>
            <a:lvl1pPr>
              <a:defRPr/>
            </a:lvl1pPr>
          </a:lstStyle>
          <a:p>
            <a:pPr>
              <a:defRPr/>
            </a:pPr>
            <a:fld id="{97DF72DB-6635-4F0C-8389-04EFD28BC239}" type="datetimeFigureOut">
              <a:rPr lang="en-US"/>
              <a:pPr>
                <a:defRPr/>
              </a:pPr>
              <a:t>12/22/2019</a:t>
            </a:fld>
            <a:endParaRPr lang="en-US"/>
          </a:p>
        </p:txBody>
      </p:sp>
      <p:sp>
        <p:nvSpPr>
          <p:cNvPr id="6" name="Footer Placeholder 4">
            <a:extLst>
              <a:ext uri="{FF2B5EF4-FFF2-40B4-BE49-F238E27FC236}">
                <a16:creationId xmlns:a16="http://schemas.microsoft.com/office/drawing/2014/main" id="{5AE4AA3B-F2F4-4198-9268-CB87D04EFAF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3B42ECA-B365-4115-A0C2-EC9CE03ECA35}"/>
              </a:ext>
            </a:extLst>
          </p:cNvPr>
          <p:cNvSpPr>
            <a:spLocks noGrp="1"/>
          </p:cNvSpPr>
          <p:nvPr>
            <p:ph type="sldNum" sz="quarter" idx="12"/>
          </p:nvPr>
        </p:nvSpPr>
        <p:spPr/>
        <p:txBody>
          <a:bodyPr/>
          <a:lstStyle>
            <a:lvl1pPr>
              <a:defRPr/>
            </a:lvl1pPr>
          </a:lstStyle>
          <a:p>
            <a:pPr>
              <a:defRPr/>
            </a:pPr>
            <a:fld id="{7FB67A22-9816-4CAF-A0FE-B66E748127A1}" type="slidenum">
              <a:rPr lang="en-US"/>
              <a:pPr>
                <a:defRPr/>
              </a:pPr>
              <a:t>‹#›</a:t>
            </a:fld>
            <a:endParaRPr lang="en-US"/>
          </a:p>
        </p:txBody>
      </p:sp>
    </p:spTree>
    <p:extLst>
      <p:ext uri="{BB962C8B-B14F-4D97-AF65-F5344CB8AC3E}">
        <p14:creationId xmlns:p14="http://schemas.microsoft.com/office/powerpoint/2010/main" val="419667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08110B6B-2375-431F-8D7D-3E923975E0DF}"/>
              </a:ext>
            </a:extLst>
          </p:cNvPr>
          <p:cNvSpPr>
            <a:spLocks noGrp="1"/>
          </p:cNvSpPr>
          <p:nvPr>
            <p:ph type="dt" sz="half" idx="10"/>
          </p:nvPr>
        </p:nvSpPr>
        <p:spPr/>
        <p:txBody>
          <a:bodyPr/>
          <a:lstStyle>
            <a:lvl1pPr>
              <a:defRPr/>
            </a:lvl1pPr>
          </a:lstStyle>
          <a:p>
            <a:pPr>
              <a:defRPr/>
            </a:pPr>
            <a:fld id="{12EF94D4-F006-4E61-9C72-3C6A6242ED1D}" type="datetimeFigureOut">
              <a:rPr lang="en-US"/>
              <a:pPr>
                <a:defRPr/>
              </a:pPr>
              <a:t>12/22/2019</a:t>
            </a:fld>
            <a:endParaRPr lang="en-US"/>
          </a:p>
        </p:txBody>
      </p:sp>
      <p:sp>
        <p:nvSpPr>
          <p:cNvPr id="8" name="Footer Placeholder 4">
            <a:extLst>
              <a:ext uri="{FF2B5EF4-FFF2-40B4-BE49-F238E27FC236}">
                <a16:creationId xmlns:a16="http://schemas.microsoft.com/office/drawing/2014/main" id="{B6585280-ECD9-45AA-80AB-C98BDF4686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4FFE30C-1945-404D-A832-C84B7DCDA202}"/>
              </a:ext>
            </a:extLst>
          </p:cNvPr>
          <p:cNvSpPr>
            <a:spLocks noGrp="1"/>
          </p:cNvSpPr>
          <p:nvPr>
            <p:ph type="sldNum" sz="quarter" idx="12"/>
          </p:nvPr>
        </p:nvSpPr>
        <p:spPr/>
        <p:txBody>
          <a:bodyPr/>
          <a:lstStyle>
            <a:lvl1pPr>
              <a:defRPr/>
            </a:lvl1pPr>
          </a:lstStyle>
          <a:p>
            <a:pPr>
              <a:defRPr/>
            </a:pPr>
            <a:fld id="{0F8AEB62-3AAC-47A9-A16E-F35F0C87BAAA}" type="slidenum">
              <a:rPr lang="en-US"/>
              <a:pPr>
                <a:defRPr/>
              </a:pPr>
              <a:t>‹#›</a:t>
            </a:fld>
            <a:endParaRPr lang="en-US"/>
          </a:p>
        </p:txBody>
      </p:sp>
    </p:spTree>
    <p:extLst>
      <p:ext uri="{BB962C8B-B14F-4D97-AF65-F5344CB8AC3E}">
        <p14:creationId xmlns:p14="http://schemas.microsoft.com/office/powerpoint/2010/main" val="4215443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A3220BE-D639-423C-92AE-44994D1B9C9E}"/>
              </a:ext>
            </a:extLst>
          </p:cNvPr>
          <p:cNvSpPr>
            <a:spLocks noGrp="1"/>
          </p:cNvSpPr>
          <p:nvPr>
            <p:ph type="dt" sz="half" idx="10"/>
          </p:nvPr>
        </p:nvSpPr>
        <p:spPr/>
        <p:txBody>
          <a:bodyPr/>
          <a:lstStyle>
            <a:lvl1pPr>
              <a:defRPr/>
            </a:lvl1pPr>
          </a:lstStyle>
          <a:p>
            <a:pPr>
              <a:defRPr/>
            </a:pPr>
            <a:fld id="{0DDF04AA-0A42-43CC-A22C-23B1E3D9A445}" type="datetimeFigureOut">
              <a:rPr lang="en-US"/>
              <a:pPr>
                <a:defRPr/>
              </a:pPr>
              <a:t>12/22/2019</a:t>
            </a:fld>
            <a:endParaRPr lang="en-US"/>
          </a:p>
        </p:txBody>
      </p:sp>
      <p:sp>
        <p:nvSpPr>
          <p:cNvPr id="4" name="Footer Placeholder 4">
            <a:extLst>
              <a:ext uri="{FF2B5EF4-FFF2-40B4-BE49-F238E27FC236}">
                <a16:creationId xmlns:a16="http://schemas.microsoft.com/office/drawing/2014/main" id="{DC2B3C72-35E2-42D8-B31B-46D9C5DF028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E13B95BD-CF7D-41E6-94B2-2F41AF7C875D}"/>
              </a:ext>
            </a:extLst>
          </p:cNvPr>
          <p:cNvSpPr>
            <a:spLocks noGrp="1"/>
          </p:cNvSpPr>
          <p:nvPr>
            <p:ph type="sldNum" sz="quarter" idx="12"/>
          </p:nvPr>
        </p:nvSpPr>
        <p:spPr/>
        <p:txBody>
          <a:bodyPr/>
          <a:lstStyle>
            <a:lvl1pPr>
              <a:defRPr/>
            </a:lvl1pPr>
          </a:lstStyle>
          <a:p>
            <a:pPr>
              <a:defRPr/>
            </a:pPr>
            <a:fld id="{489ACED8-836E-4AD8-8CC8-0B7FBB5DDDC3}" type="slidenum">
              <a:rPr lang="en-US"/>
              <a:pPr>
                <a:defRPr/>
              </a:pPr>
              <a:t>‹#›</a:t>
            </a:fld>
            <a:endParaRPr lang="en-US"/>
          </a:p>
        </p:txBody>
      </p:sp>
    </p:spTree>
    <p:extLst>
      <p:ext uri="{BB962C8B-B14F-4D97-AF65-F5344CB8AC3E}">
        <p14:creationId xmlns:p14="http://schemas.microsoft.com/office/powerpoint/2010/main" val="565062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C29D92D-DA91-4B7D-A550-BC87A6826F34}"/>
              </a:ext>
            </a:extLst>
          </p:cNvPr>
          <p:cNvSpPr>
            <a:spLocks noGrp="1"/>
          </p:cNvSpPr>
          <p:nvPr>
            <p:ph type="dt" sz="half" idx="10"/>
          </p:nvPr>
        </p:nvSpPr>
        <p:spPr/>
        <p:txBody>
          <a:bodyPr/>
          <a:lstStyle>
            <a:lvl1pPr>
              <a:defRPr/>
            </a:lvl1pPr>
          </a:lstStyle>
          <a:p>
            <a:pPr>
              <a:defRPr/>
            </a:pPr>
            <a:fld id="{CCC08950-FFA0-42C0-9A07-52932DD794A9}" type="datetimeFigureOut">
              <a:rPr lang="en-US"/>
              <a:pPr>
                <a:defRPr/>
              </a:pPr>
              <a:t>12/22/2019</a:t>
            </a:fld>
            <a:endParaRPr lang="en-US"/>
          </a:p>
        </p:txBody>
      </p:sp>
      <p:sp>
        <p:nvSpPr>
          <p:cNvPr id="3" name="Footer Placeholder 4">
            <a:extLst>
              <a:ext uri="{FF2B5EF4-FFF2-40B4-BE49-F238E27FC236}">
                <a16:creationId xmlns:a16="http://schemas.microsoft.com/office/drawing/2014/main" id="{37AACA2F-165D-468E-B5B7-700BB124068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BA10F2C-9E97-476E-938B-2E162AE44602}"/>
              </a:ext>
            </a:extLst>
          </p:cNvPr>
          <p:cNvSpPr>
            <a:spLocks noGrp="1"/>
          </p:cNvSpPr>
          <p:nvPr>
            <p:ph type="sldNum" sz="quarter" idx="12"/>
          </p:nvPr>
        </p:nvSpPr>
        <p:spPr/>
        <p:txBody>
          <a:bodyPr/>
          <a:lstStyle>
            <a:lvl1pPr>
              <a:defRPr/>
            </a:lvl1pPr>
          </a:lstStyle>
          <a:p>
            <a:pPr>
              <a:defRPr/>
            </a:pPr>
            <a:fld id="{13A3AC16-23E9-45E6-9E6E-D133F4436482}" type="slidenum">
              <a:rPr lang="en-US"/>
              <a:pPr>
                <a:defRPr/>
              </a:pPr>
              <a:t>‹#›</a:t>
            </a:fld>
            <a:endParaRPr lang="en-US"/>
          </a:p>
        </p:txBody>
      </p:sp>
    </p:spTree>
    <p:extLst>
      <p:ext uri="{BB962C8B-B14F-4D97-AF65-F5344CB8AC3E}">
        <p14:creationId xmlns:p14="http://schemas.microsoft.com/office/powerpoint/2010/main" val="414956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85DA962-C888-4A17-B2E8-77D3DCB1EACD}"/>
              </a:ext>
            </a:extLst>
          </p:cNvPr>
          <p:cNvSpPr>
            <a:spLocks noGrp="1"/>
          </p:cNvSpPr>
          <p:nvPr>
            <p:ph type="dt" sz="half" idx="10"/>
          </p:nvPr>
        </p:nvSpPr>
        <p:spPr/>
        <p:txBody>
          <a:bodyPr/>
          <a:lstStyle>
            <a:lvl1pPr>
              <a:defRPr/>
            </a:lvl1pPr>
          </a:lstStyle>
          <a:p>
            <a:pPr>
              <a:defRPr/>
            </a:pPr>
            <a:fld id="{A1C9ECE5-040B-4EBB-B947-FF971106D931}" type="datetimeFigureOut">
              <a:rPr lang="en-US"/>
              <a:pPr>
                <a:defRPr/>
              </a:pPr>
              <a:t>12/22/2019</a:t>
            </a:fld>
            <a:endParaRPr lang="en-US"/>
          </a:p>
        </p:txBody>
      </p:sp>
      <p:sp>
        <p:nvSpPr>
          <p:cNvPr id="6" name="Footer Placeholder 4">
            <a:extLst>
              <a:ext uri="{FF2B5EF4-FFF2-40B4-BE49-F238E27FC236}">
                <a16:creationId xmlns:a16="http://schemas.microsoft.com/office/drawing/2014/main" id="{54D7D822-571C-41C7-8359-205AD35D25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28633F0-5575-4F5C-B8F5-3B4613DD40E9}"/>
              </a:ext>
            </a:extLst>
          </p:cNvPr>
          <p:cNvSpPr>
            <a:spLocks noGrp="1"/>
          </p:cNvSpPr>
          <p:nvPr>
            <p:ph type="sldNum" sz="quarter" idx="12"/>
          </p:nvPr>
        </p:nvSpPr>
        <p:spPr/>
        <p:txBody>
          <a:bodyPr/>
          <a:lstStyle>
            <a:lvl1pPr>
              <a:defRPr/>
            </a:lvl1pPr>
          </a:lstStyle>
          <a:p>
            <a:pPr>
              <a:defRPr/>
            </a:pPr>
            <a:fld id="{5A2C3BC5-AA36-468C-8877-0400DD93219D}" type="slidenum">
              <a:rPr lang="en-US"/>
              <a:pPr>
                <a:defRPr/>
              </a:pPr>
              <a:t>‹#›</a:t>
            </a:fld>
            <a:endParaRPr lang="en-US"/>
          </a:p>
        </p:txBody>
      </p:sp>
    </p:spTree>
    <p:extLst>
      <p:ext uri="{BB962C8B-B14F-4D97-AF65-F5344CB8AC3E}">
        <p14:creationId xmlns:p14="http://schemas.microsoft.com/office/powerpoint/2010/main" val="80598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C5F0866-D99E-48B2-B0C0-41ACFA521C70}"/>
              </a:ext>
            </a:extLst>
          </p:cNvPr>
          <p:cNvSpPr>
            <a:spLocks noGrp="1"/>
          </p:cNvSpPr>
          <p:nvPr>
            <p:ph type="dt" sz="half" idx="10"/>
          </p:nvPr>
        </p:nvSpPr>
        <p:spPr/>
        <p:txBody>
          <a:bodyPr/>
          <a:lstStyle>
            <a:lvl1pPr>
              <a:defRPr/>
            </a:lvl1pPr>
          </a:lstStyle>
          <a:p>
            <a:pPr>
              <a:defRPr/>
            </a:pPr>
            <a:fld id="{4627EC62-22BE-4582-8EB2-F8AAC1BC659A}" type="datetimeFigureOut">
              <a:rPr lang="en-US"/>
              <a:pPr>
                <a:defRPr/>
              </a:pPr>
              <a:t>12/22/2019</a:t>
            </a:fld>
            <a:endParaRPr lang="en-US"/>
          </a:p>
        </p:txBody>
      </p:sp>
      <p:sp>
        <p:nvSpPr>
          <p:cNvPr id="6" name="Footer Placeholder 4">
            <a:extLst>
              <a:ext uri="{FF2B5EF4-FFF2-40B4-BE49-F238E27FC236}">
                <a16:creationId xmlns:a16="http://schemas.microsoft.com/office/drawing/2014/main" id="{0F1BA86E-A5C5-4780-B432-3669A1A04AA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6A18063-875E-4671-B89D-63BD97FE1FC5}"/>
              </a:ext>
            </a:extLst>
          </p:cNvPr>
          <p:cNvSpPr>
            <a:spLocks noGrp="1"/>
          </p:cNvSpPr>
          <p:nvPr>
            <p:ph type="sldNum" sz="quarter" idx="12"/>
          </p:nvPr>
        </p:nvSpPr>
        <p:spPr/>
        <p:txBody>
          <a:bodyPr/>
          <a:lstStyle>
            <a:lvl1pPr>
              <a:defRPr/>
            </a:lvl1pPr>
          </a:lstStyle>
          <a:p>
            <a:pPr>
              <a:defRPr/>
            </a:pPr>
            <a:fld id="{554D0883-A0E5-4E70-A292-C37C03BDE9D6}" type="slidenum">
              <a:rPr lang="en-US"/>
              <a:pPr>
                <a:defRPr/>
              </a:pPr>
              <a:t>‹#›</a:t>
            </a:fld>
            <a:endParaRPr lang="en-US"/>
          </a:p>
        </p:txBody>
      </p:sp>
    </p:spTree>
    <p:extLst>
      <p:ext uri="{BB962C8B-B14F-4D97-AF65-F5344CB8AC3E}">
        <p14:creationId xmlns:p14="http://schemas.microsoft.com/office/powerpoint/2010/main" val="3632564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FE12FFC-4A0F-4DED-86F7-21564ECBFA76}"/>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7BB2024-7295-4AD5-B5E1-EE0EB3A8C347}"/>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15DA6EC-A910-4240-A820-63DF02649FF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3F0A95DA-EC91-4B2F-9465-455CC6CB59C9}" type="datetimeFigureOut">
              <a:rPr lang="en-US"/>
              <a:pPr>
                <a:defRPr/>
              </a:pPr>
              <a:t>12/22/2019</a:t>
            </a:fld>
            <a:endParaRPr lang="en-US"/>
          </a:p>
        </p:txBody>
      </p:sp>
      <p:sp>
        <p:nvSpPr>
          <p:cNvPr id="5" name="Footer Placeholder 4">
            <a:extLst>
              <a:ext uri="{FF2B5EF4-FFF2-40B4-BE49-F238E27FC236}">
                <a16:creationId xmlns:a16="http://schemas.microsoft.com/office/drawing/2014/main" id="{FA71312A-5B9D-44E7-A0FA-936FB89510B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53FF4EB-EAF7-45C2-BDC2-621CEFC7437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EDB9109D-5391-4CEF-9E1A-27ADADAF78D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a:extLst>
              <a:ext uri="{FF2B5EF4-FFF2-40B4-BE49-F238E27FC236}">
                <a16:creationId xmlns:a16="http://schemas.microsoft.com/office/drawing/2014/main" id="{E953545C-9699-4B86-BEB7-42AA6020498B}"/>
              </a:ext>
            </a:extLst>
          </p:cNvPr>
          <p:cNvSpPr>
            <a:spLocks noChangeArrowheads="1"/>
          </p:cNvSpPr>
          <p:nvPr/>
        </p:nvSpPr>
        <p:spPr bwMode="auto">
          <a:xfrm>
            <a:off x="3624263" y="2411413"/>
            <a:ext cx="4910137"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a:solidFill>
                  <a:schemeClr val="bg1"/>
                </a:solidFill>
              </a:rPr>
              <a:t>Doug Plata, MD, MPH</a:t>
            </a:r>
          </a:p>
          <a:p>
            <a:pPr eaLnBrk="1" hangingPunct="1">
              <a:lnSpc>
                <a:spcPct val="100000"/>
              </a:lnSpc>
              <a:spcBef>
                <a:spcPct val="0"/>
              </a:spcBef>
              <a:buFontTx/>
              <a:buNone/>
            </a:pPr>
            <a:r>
              <a:rPr lang="en-US" altLang="en-US" sz="2400">
                <a:solidFill>
                  <a:schemeClr val="bg1"/>
                </a:solidFill>
              </a:rPr>
              <a:t>Redlands, CA</a:t>
            </a:r>
          </a:p>
          <a:p>
            <a:pPr eaLnBrk="1" hangingPunct="1">
              <a:lnSpc>
                <a:spcPct val="100000"/>
              </a:lnSpc>
              <a:spcBef>
                <a:spcPct val="0"/>
              </a:spcBef>
              <a:buFontTx/>
              <a:buNone/>
            </a:pPr>
            <a:endParaRPr lang="en-US" altLang="en-US" sz="4400">
              <a:solidFill>
                <a:schemeClr val="bg1"/>
              </a:solidFill>
            </a:endParaRPr>
          </a:p>
          <a:p>
            <a:pPr eaLnBrk="1" hangingPunct="1">
              <a:lnSpc>
                <a:spcPct val="100000"/>
              </a:lnSpc>
              <a:spcBef>
                <a:spcPct val="0"/>
              </a:spcBef>
              <a:buFontTx/>
              <a:buNone/>
            </a:pPr>
            <a:r>
              <a:rPr lang="en-US" altLang="en-US" sz="2400">
                <a:solidFill>
                  <a:schemeClr val="bg1"/>
                </a:solidFill>
              </a:rPr>
              <a:t>James R. Wertz, PhD</a:t>
            </a:r>
          </a:p>
          <a:p>
            <a:pPr eaLnBrk="1" hangingPunct="1">
              <a:lnSpc>
                <a:spcPct val="100000"/>
              </a:lnSpc>
              <a:spcBef>
                <a:spcPct val="0"/>
              </a:spcBef>
              <a:buFontTx/>
              <a:buNone/>
            </a:pPr>
            <a:r>
              <a:rPr lang="en-US" altLang="en-US" sz="2400">
                <a:solidFill>
                  <a:schemeClr val="bg1"/>
                </a:solidFill>
              </a:rPr>
              <a:t>Microcosm Inc, Torrance, CA</a:t>
            </a:r>
          </a:p>
          <a:p>
            <a:pPr eaLnBrk="1" hangingPunct="1">
              <a:lnSpc>
                <a:spcPct val="100000"/>
              </a:lnSpc>
              <a:spcBef>
                <a:spcPct val="0"/>
              </a:spcBef>
              <a:buFontTx/>
              <a:buNone/>
            </a:pPr>
            <a:r>
              <a:rPr lang="en-US" altLang="en-US" sz="4400">
                <a:solidFill>
                  <a:schemeClr val="bg1"/>
                </a:solidFill>
              </a:rPr>
              <a:t> </a:t>
            </a:r>
          </a:p>
          <a:p>
            <a:pPr eaLnBrk="1" hangingPunct="1">
              <a:lnSpc>
                <a:spcPct val="100000"/>
              </a:lnSpc>
              <a:spcBef>
                <a:spcPct val="0"/>
              </a:spcBef>
              <a:buFontTx/>
              <a:buNone/>
            </a:pPr>
            <a:r>
              <a:rPr lang="en-US" altLang="en-US" sz="2400">
                <a:solidFill>
                  <a:schemeClr val="bg1"/>
                </a:solidFill>
              </a:rPr>
              <a:t>Anthony Shao, PhD</a:t>
            </a:r>
          </a:p>
          <a:p>
            <a:pPr eaLnBrk="1" hangingPunct="1">
              <a:lnSpc>
                <a:spcPct val="100000"/>
              </a:lnSpc>
              <a:spcBef>
                <a:spcPct val="0"/>
              </a:spcBef>
              <a:buFontTx/>
              <a:buNone/>
            </a:pPr>
            <a:r>
              <a:rPr lang="en-US" altLang="en-US" sz="2400">
                <a:solidFill>
                  <a:schemeClr val="bg1"/>
                </a:solidFill>
              </a:rPr>
              <a:t>Microcosm Inc, Torrance, CA</a:t>
            </a:r>
          </a:p>
        </p:txBody>
      </p:sp>
      <p:sp>
        <p:nvSpPr>
          <p:cNvPr id="3075" name="Rectangle 9">
            <a:extLst>
              <a:ext uri="{FF2B5EF4-FFF2-40B4-BE49-F238E27FC236}">
                <a16:creationId xmlns:a16="http://schemas.microsoft.com/office/drawing/2014/main" id="{295E3C93-AA23-4480-B3FF-A87C86A65118}"/>
              </a:ext>
            </a:extLst>
          </p:cNvPr>
          <p:cNvSpPr>
            <a:spLocks noChangeArrowheads="1"/>
          </p:cNvSpPr>
          <p:nvPr/>
        </p:nvSpPr>
        <p:spPr bwMode="auto">
          <a:xfrm>
            <a:off x="0" y="633413"/>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a:solidFill>
                  <a:schemeClr val="bg1"/>
                </a:solidFill>
                <a:latin typeface="Arial" panose="020B0604020202020204" pitchFamily="34" charset="0"/>
                <a:ea typeface="Times New Roman" panose="02020603050405020304" pitchFamily="18" charset="0"/>
                <a:cs typeface="Arial" panose="020B0604020202020204" pitchFamily="34" charset="0"/>
              </a:rPr>
              <a:t>Reducing Cost by Extending Crew Stay </a:t>
            </a:r>
            <a:br>
              <a:rPr lang="en-US" altLang="en-US" sz="3200" b="1">
                <a:solidFill>
                  <a:schemeClr val="bg1"/>
                </a:solidFill>
                <a:latin typeface="Arial" panose="020B0604020202020204" pitchFamily="34" charset="0"/>
                <a:ea typeface="Times New Roman" panose="02020603050405020304" pitchFamily="18" charset="0"/>
                <a:cs typeface="Arial" panose="020B0604020202020204" pitchFamily="34" charset="0"/>
              </a:rPr>
            </a:br>
            <a:r>
              <a:rPr lang="en-US" altLang="en-US" sz="3200" b="1">
                <a:solidFill>
                  <a:schemeClr val="bg1"/>
                </a:solidFill>
                <a:latin typeface="Arial" panose="020B0604020202020204" pitchFamily="34" charset="0"/>
                <a:ea typeface="Times New Roman" panose="02020603050405020304" pitchFamily="18" charset="0"/>
                <a:cs typeface="Arial" panose="020B0604020202020204" pitchFamily="34" charset="0"/>
              </a:rPr>
              <a:t>for Missions to the Moon and Mars</a:t>
            </a:r>
            <a:endParaRPr lang="en-US" altLang="en-US" sz="18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3076" name="Picture 4" descr="Image result for doug plata">
            <a:extLst>
              <a:ext uri="{FF2B5EF4-FFF2-40B4-BE49-F238E27FC236}">
                <a16:creationId xmlns:a16="http://schemas.microsoft.com/office/drawing/2014/main" id="{B23D36FD-104E-42E6-AB2E-5C62FE50B9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4763" y="2241550"/>
            <a:ext cx="977900" cy="11620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7" name="Picture 6" descr="Image result for jim wertz microcosm">
            <a:extLst>
              <a:ext uri="{FF2B5EF4-FFF2-40B4-BE49-F238E27FC236}">
                <a16:creationId xmlns:a16="http://schemas.microsoft.com/office/drawing/2014/main" id="{3B6ABF86-459A-45B9-8F80-5291D8990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517" r="13034" b="14899"/>
          <a:stretch>
            <a:fillRect/>
          </a:stretch>
        </p:blipFill>
        <p:spPr bwMode="auto">
          <a:xfrm>
            <a:off x="2544763" y="3668713"/>
            <a:ext cx="977900" cy="116046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78" name="Picture 8" descr="https://media.licdn.com/mpr/mpr/shrinknp_200_200/AAEAAQAAAAAAAAbYAAAAJDQ3MDU2NTZkLTQ0ZGQtNDhhMC05NDllLTkzOTkzNjA1Y2U0Mw.jpg">
            <a:extLst>
              <a:ext uri="{FF2B5EF4-FFF2-40B4-BE49-F238E27FC236}">
                <a16:creationId xmlns:a16="http://schemas.microsoft.com/office/drawing/2014/main" id="{6B03DC0C-60BB-40A5-861B-BFD4775A0B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722" t="7881" r="17500" b="10341"/>
          <a:stretch>
            <a:fillRect/>
          </a:stretch>
        </p:blipFill>
        <p:spPr bwMode="auto">
          <a:xfrm>
            <a:off x="2544763" y="5094288"/>
            <a:ext cx="977900" cy="11620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77123F77-1449-4C8C-A256-A35E4DBADC67}"/>
              </a:ext>
            </a:extLst>
          </p:cNvPr>
          <p:cNvSpPr/>
          <p:nvPr/>
        </p:nvSpPr>
        <p:spPr>
          <a:xfrm>
            <a:off x="1614488" y="1390650"/>
            <a:ext cx="5888037" cy="566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ed Rectangle 1">
            <a:extLst>
              <a:ext uri="{FF2B5EF4-FFF2-40B4-BE49-F238E27FC236}">
                <a16:creationId xmlns:a16="http://schemas.microsoft.com/office/drawing/2014/main" id="{0DBD0B2F-D959-4955-83C2-0EFA294E1F77}"/>
              </a:ext>
            </a:extLst>
          </p:cNvPr>
          <p:cNvSpPr/>
          <p:nvPr/>
        </p:nvSpPr>
        <p:spPr>
          <a:xfrm>
            <a:off x="503238" y="2571750"/>
            <a:ext cx="8153400" cy="1146175"/>
          </a:xfrm>
          <a:prstGeom prst="roundRect">
            <a:avLst/>
          </a:prstGeom>
          <a:ln w="381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292" name="TextBox 1">
            <a:extLst>
              <a:ext uri="{FF2B5EF4-FFF2-40B4-BE49-F238E27FC236}">
                <a16:creationId xmlns:a16="http://schemas.microsoft.com/office/drawing/2014/main" id="{03552220-7A12-48A5-8CE5-29572952C8F1}"/>
              </a:ext>
            </a:extLst>
          </p:cNvPr>
          <p:cNvSpPr txBox="1">
            <a:spLocks noChangeArrowheads="1"/>
          </p:cNvSpPr>
          <p:nvPr/>
        </p:nvSpPr>
        <p:spPr bwMode="auto">
          <a:xfrm>
            <a:off x="744538" y="2570163"/>
            <a:ext cx="77089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3200" b="1">
                <a:solidFill>
                  <a:schemeClr val="bg1"/>
                </a:solidFill>
                <a:ea typeface="MS PGothic" panose="020B0600070205080204" pitchFamily="34" charset="-128"/>
              </a:rPr>
              <a:t>Adequate provisions</a:t>
            </a:r>
          </a:p>
          <a:p>
            <a:pPr eaLnBrk="1" hangingPunct="1">
              <a:lnSpc>
                <a:spcPct val="100000"/>
              </a:lnSpc>
              <a:spcBef>
                <a:spcPct val="0"/>
              </a:spcBef>
            </a:pPr>
            <a:r>
              <a:rPr lang="en-US" altLang="en-US" sz="3200" b="1">
                <a:solidFill>
                  <a:schemeClr val="bg1"/>
                </a:solidFill>
                <a:ea typeface="MS PGothic" panose="020B0600070205080204" pitchFamily="34" charset="-128"/>
              </a:rPr>
              <a:t>Reliable life support systems</a:t>
            </a:r>
            <a:endParaRPr lang="en-US" altLang="en-US" sz="1800" b="1">
              <a:solidFill>
                <a:schemeClr val="bg1"/>
              </a:solidFill>
              <a:ea typeface="MS PGothic" panose="020B0600070205080204" pitchFamily="34" charset="-128"/>
            </a:endParaRPr>
          </a:p>
        </p:txBody>
      </p:sp>
      <p:sp>
        <p:nvSpPr>
          <p:cNvPr id="12293" name="TextBox 2">
            <a:extLst>
              <a:ext uri="{FF2B5EF4-FFF2-40B4-BE49-F238E27FC236}">
                <a16:creationId xmlns:a16="http://schemas.microsoft.com/office/drawing/2014/main" id="{A8B594F3-B221-4F19-B897-A81C7748827B}"/>
              </a:ext>
            </a:extLst>
          </p:cNvPr>
          <p:cNvSpPr txBox="1">
            <a:spLocks noChangeArrowheads="1"/>
          </p:cNvSpPr>
          <p:nvPr/>
        </p:nvSpPr>
        <p:spPr bwMode="auto">
          <a:xfrm>
            <a:off x="-4763" y="1412875"/>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Factors Affecting Crew Stay Duration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324156B-16E3-45CC-8E03-EE4D999892C9}"/>
              </a:ext>
            </a:extLst>
          </p:cNvPr>
          <p:cNvSpPr/>
          <p:nvPr/>
        </p:nvSpPr>
        <p:spPr>
          <a:xfrm>
            <a:off x="1735138" y="690563"/>
            <a:ext cx="5699125" cy="5651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5" name="TextBox 2">
            <a:extLst>
              <a:ext uri="{FF2B5EF4-FFF2-40B4-BE49-F238E27FC236}">
                <a16:creationId xmlns:a16="http://schemas.microsoft.com/office/drawing/2014/main" id="{EFD687CE-4E71-4A80-BF8F-CC3A567F9C3C}"/>
              </a:ext>
            </a:extLst>
          </p:cNvPr>
          <p:cNvSpPr txBox="1">
            <a:spLocks noChangeArrowheads="1"/>
          </p:cNvSpPr>
          <p:nvPr/>
        </p:nvSpPr>
        <p:spPr bwMode="auto">
          <a:xfrm>
            <a:off x="-4763" y="701675"/>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Adequate Provisions &amp; Spare Parts</a:t>
            </a:r>
          </a:p>
        </p:txBody>
      </p:sp>
      <p:pic>
        <p:nvPicPr>
          <p:cNvPr id="19460" name="Picture 3">
            <a:extLst>
              <a:ext uri="{FF2B5EF4-FFF2-40B4-BE49-F238E27FC236}">
                <a16:creationId xmlns:a16="http://schemas.microsoft.com/office/drawing/2014/main" id="{FED4FA80-DF94-4608-A43F-372B318644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419350"/>
            <a:ext cx="1495425" cy="34385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4">
            <a:extLst>
              <a:ext uri="{FF2B5EF4-FFF2-40B4-BE49-F238E27FC236}">
                <a16:creationId xmlns:a16="http://schemas.microsoft.com/office/drawing/2014/main" id="{4868DC84-2F6B-41BC-A7E9-C5946FE42F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125" y="4219575"/>
            <a:ext cx="1546225" cy="16319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5">
            <a:extLst>
              <a:ext uri="{FF2B5EF4-FFF2-40B4-BE49-F238E27FC236}">
                <a16:creationId xmlns:a16="http://schemas.microsoft.com/office/drawing/2014/main" id="{1BAEC35A-4FEC-4D0A-B541-4FAAB4F84B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96125" y="2419350"/>
            <a:ext cx="1546225" cy="15462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F249D8B-4802-49B0-9D89-B96F36F760D6}"/>
              </a:ext>
            </a:extLst>
          </p:cNvPr>
          <p:cNvSpPr/>
          <p:nvPr/>
        </p:nvSpPr>
        <p:spPr>
          <a:xfrm>
            <a:off x="7072313" y="4219575"/>
            <a:ext cx="106362" cy="163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5" name="Picture 11" descr="http://www.space.com/images/i/000/039/396/i02/xeus-rendering-masten-space-systems.jpg?1400516571?interpolation=lanczos-none&amp;downsize=640:*">
            <a:extLst>
              <a:ext uri="{FF2B5EF4-FFF2-40B4-BE49-F238E27FC236}">
                <a16:creationId xmlns:a16="http://schemas.microsoft.com/office/drawing/2014/main" id="{11919DB9-0105-45CC-B2EF-5258E1EC5D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05" r="4239"/>
          <a:stretch>
            <a:fillRect/>
          </a:stretch>
        </p:blipFill>
        <p:spPr bwMode="auto">
          <a:xfrm>
            <a:off x="4162425" y="2419350"/>
            <a:ext cx="2686050" cy="14001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9466" name="Picture 15">
            <a:extLst>
              <a:ext uri="{FF2B5EF4-FFF2-40B4-BE49-F238E27FC236}">
                <a16:creationId xmlns:a16="http://schemas.microsoft.com/office/drawing/2014/main" id="{7B682154-F73B-44CF-8E9E-D512B3C56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323" r="16170"/>
          <a:stretch>
            <a:fillRect/>
          </a:stretch>
        </p:blipFill>
        <p:spPr bwMode="auto">
          <a:xfrm>
            <a:off x="4151313" y="4057650"/>
            <a:ext cx="2697162" cy="1804988"/>
          </a:xfrm>
          <a:prstGeom prst="rect">
            <a:avLst/>
          </a:prstGeom>
          <a:noFill/>
          <a:ln w="381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a:extLst>
              <a:ext uri="{FF2B5EF4-FFF2-40B4-BE49-F238E27FC236}">
                <a16:creationId xmlns:a16="http://schemas.microsoft.com/office/drawing/2014/main" id="{974F47D9-2FAA-411C-84B2-501E4F32AE98}"/>
              </a:ext>
            </a:extLst>
          </p:cNvPr>
          <p:cNvPicPr>
            <a:picLocks noChangeAspect="1"/>
          </p:cNvPicPr>
          <p:nvPr/>
        </p:nvPicPr>
        <p:blipFill>
          <a:blip r:embed="rId7">
            <a:extLst>
              <a:ext uri="{28A0092B-C50C-407E-A947-70E740481C1C}">
                <a14:useLocalDpi xmlns:a14="http://schemas.microsoft.com/office/drawing/2010/main" val="0"/>
              </a:ext>
            </a:extLst>
          </a:blip>
          <a:srcRect l="13928" r="31210"/>
          <a:stretch>
            <a:fillRect/>
          </a:stretch>
        </p:blipFill>
        <p:spPr bwMode="auto">
          <a:xfrm>
            <a:off x="2257425" y="2419350"/>
            <a:ext cx="1633538" cy="343852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94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4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94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4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389F3F3-5E1E-4CC4-973F-80AF1BAE0F76}"/>
              </a:ext>
            </a:extLst>
          </p:cNvPr>
          <p:cNvSpPr/>
          <p:nvPr/>
        </p:nvSpPr>
        <p:spPr>
          <a:xfrm>
            <a:off x="2333625" y="690563"/>
            <a:ext cx="4460875" cy="56515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39" name="TextBox 2">
            <a:extLst>
              <a:ext uri="{FF2B5EF4-FFF2-40B4-BE49-F238E27FC236}">
                <a16:creationId xmlns:a16="http://schemas.microsoft.com/office/drawing/2014/main" id="{B43326ED-CFB0-4CD0-9CBE-6F146728F236}"/>
              </a:ext>
            </a:extLst>
          </p:cNvPr>
          <p:cNvSpPr txBox="1">
            <a:spLocks noChangeArrowheads="1"/>
          </p:cNvSpPr>
          <p:nvPr/>
        </p:nvSpPr>
        <p:spPr bwMode="auto">
          <a:xfrm>
            <a:off x="-4763" y="701675"/>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In-situ Resource Utilization</a:t>
            </a:r>
          </a:p>
        </p:txBody>
      </p:sp>
      <p:pic>
        <p:nvPicPr>
          <p:cNvPr id="14340" name="Picture 2" descr="https://upload.wikimedia.org/wikipedia/commons/thumb/d/d1/In-Situ_Resource_Utilization_Testbed.gif/250px-In-Situ_Resource_Utilization_Testbed.gif">
            <a:extLst>
              <a:ext uri="{FF2B5EF4-FFF2-40B4-BE49-F238E27FC236}">
                <a16:creationId xmlns:a16="http://schemas.microsoft.com/office/drawing/2014/main" id="{8E85F50F-2142-4076-917F-03C18F5E37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900" y="2465388"/>
            <a:ext cx="2381250" cy="2847975"/>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4" descr="http://www.digitalspace.com/reports/sbir04-phase1-finalreport/index_files/image033.jpg">
            <a:extLst>
              <a:ext uri="{FF2B5EF4-FFF2-40B4-BE49-F238E27FC236}">
                <a16:creationId xmlns:a16="http://schemas.microsoft.com/office/drawing/2014/main" id="{CCCC144A-303C-4BA7-9EB2-D92F80E8D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675" y="2465388"/>
            <a:ext cx="3070225" cy="2849562"/>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3947D35B-95AF-4B23-9F32-1725BF98ECBB}"/>
              </a:ext>
            </a:extLst>
          </p:cNvPr>
          <p:cNvSpPr/>
          <p:nvPr/>
        </p:nvSpPr>
        <p:spPr>
          <a:xfrm>
            <a:off x="501650" y="3843338"/>
            <a:ext cx="8153400" cy="1016000"/>
          </a:xfrm>
          <a:prstGeom prst="roundRect">
            <a:avLst>
              <a:gd name="adj" fmla="val 19187"/>
            </a:avLst>
          </a:prstGeom>
          <a:ln w="381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ounded Rectangle 4">
            <a:extLst>
              <a:ext uri="{FF2B5EF4-FFF2-40B4-BE49-F238E27FC236}">
                <a16:creationId xmlns:a16="http://schemas.microsoft.com/office/drawing/2014/main" id="{6171CC00-0E9C-4FF1-87ED-05D8EEC58DB2}"/>
              </a:ext>
            </a:extLst>
          </p:cNvPr>
          <p:cNvSpPr/>
          <p:nvPr/>
        </p:nvSpPr>
        <p:spPr>
          <a:xfrm>
            <a:off x="1614488" y="1390650"/>
            <a:ext cx="5888037" cy="566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ounded Rectangle 1">
            <a:extLst>
              <a:ext uri="{FF2B5EF4-FFF2-40B4-BE49-F238E27FC236}">
                <a16:creationId xmlns:a16="http://schemas.microsoft.com/office/drawing/2014/main" id="{AA76B9FF-06FD-4DB1-BE6D-4CEEB7BE94AA}"/>
              </a:ext>
            </a:extLst>
          </p:cNvPr>
          <p:cNvSpPr/>
          <p:nvPr/>
        </p:nvSpPr>
        <p:spPr>
          <a:xfrm>
            <a:off x="503238" y="2571750"/>
            <a:ext cx="8153400" cy="1146175"/>
          </a:xfrm>
          <a:prstGeom prst="roundRect">
            <a:avLst/>
          </a:prstGeom>
          <a:ln w="38100">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5" name="TextBox 1">
            <a:extLst>
              <a:ext uri="{FF2B5EF4-FFF2-40B4-BE49-F238E27FC236}">
                <a16:creationId xmlns:a16="http://schemas.microsoft.com/office/drawing/2014/main" id="{C1D91666-169F-477A-8B5B-F54803F40F49}"/>
              </a:ext>
            </a:extLst>
          </p:cNvPr>
          <p:cNvSpPr txBox="1">
            <a:spLocks noChangeArrowheads="1"/>
          </p:cNvSpPr>
          <p:nvPr/>
        </p:nvSpPr>
        <p:spPr bwMode="auto">
          <a:xfrm>
            <a:off x="744538" y="2570163"/>
            <a:ext cx="77089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3200" b="1">
                <a:solidFill>
                  <a:schemeClr val="bg1"/>
                </a:solidFill>
                <a:ea typeface="MS PGothic" panose="020B0600070205080204" pitchFamily="34" charset="-128"/>
              </a:rPr>
              <a:t>Adequate provisions</a:t>
            </a:r>
          </a:p>
          <a:p>
            <a:pPr eaLnBrk="1" hangingPunct="1">
              <a:lnSpc>
                <a:spcPct val="100000"/>
              </a:lnSpc>
              <a:spcBef>
                <a:spcPct val="0"/>
              </a:spcBef>
            </a:pPr>
            <a:r>
              <a:rPr lang="en-US" altLang="en-US" sz="3200" b="1">
                <a:solidFill>
                  <a:schemeClr val="bg1"/>
                </a:solidFill>
                <a:ea typeface="MS PGothic" panose="020B0600070205080204" pitchFamily="34" charset="-128"/>
              </a:rPr>
              <a:t>Adequate spare parts</a:t>
            </a:r>
            <a:br>
              <a:rPr lang="en-US" altLang="en-US" sz="3200" b="1">
                <a:solidFill>
                  <a:schemeClr val="bg1"/>
                </a:solidFill>
                <a:ea typeface="MS PGothic" panose="020B0600070205080204" pitchFamily="34" charset="-128"/>
              </a:rPr>
            </a:br>
            <a:endParaRPr lang="en-US" altLang="en-US" sz="1800" b="1">
              <a:solidFill>
                <a:schemeClr val="bg1"/>
              </a:solidFill>
              <a:ea typeface="MS PGothic" panose="020B0600070205080204" pitchFamily="34" charset="-128"/>
            </a:endParaRPr>
          </a:p>
          <a:p>
            <a:pPr eaLnBrk="1" hangingPunct="1">
              <a:lnSpc>
                <a:spcPct val="100000"/>
              </a:lnSpc>
              <a:spcBef>
                <a:spcPct val="0"/>
              </a:spcBef>
            </a:pPr>
            <a:r>
              <a:rPr lang="en-US" altLang="en-US" sz="3200" b="1">
                <a:solidFill>
                  <a:schemeClr val="bg1"/>
                </a:solidFill>
                <a:ea typeface="MS PGothic" panose="020B0600070205080204" pitchFamily="34" charset="-128"/>
              </a:rPr>
              <a:t>Managing radiation</a:t>
            </a:r>
          </a:p>
          <a:p>
            <a:pPr eaLnBrk="1" hangingPunct="1">
              <a:lnSpc>
                <a:spcPct val="100000"/>
              </a:lnSpc>
              <a:spcBef>
                <a:spcPct val="0"/>
              </a:spcBef>
            </a:pPr>
            <a:r>
              <a:rPr lang="en-US" altLang="en-US" sz="3200" b="1">
                <a:solidFill>
                  <a:schemeClr val="bg1"/>
                </a:solidFill>
                <a:ea typeface="MS PGothic" panose="020B0600070205080204" pitchFamily="34" charset="-128"/>
              </a:rPr>
              <a:t>Managing micro- &amp; hypogravity</a:t>
            </a:r>
            <a:endParaRPr lang="en-US" altLang="en-US" sz="1400" b="1">
              <a:solidFill>
                <a:schemeClr val="bg1"/>
              </a:solidFill>
              <a:ea typeface="MS PGothic" panose="020B0600070205080204" pitchFamily="34" charset="-128"/>
            </a:endParaRPr>
          </a:p>
        </p:txBody>
      </p:sp>
      <p:sp>
        <p:nvSpPr>
          <p:cNvPr id="15366" name="TextBox 2">
            <a:extLst>
              <a:ext uri="{FF2B5EF4-FFF2-40B4-BE49-F238E27FC236}">
                <a16:creationId xmlns:a16="http://schemas.microsoft.com/office/drawing/2014/main" id="{5FFF4DA5-71DA-4DFA-A9FB-C82295BE5AAC}"/>
              </a:ext>
            </a:extLst>
          </p:cNvPr>
          <p:cNvSpPr txBox="1">
            <a:spLocks noChangeArrowheads="1"/>
          </p:cNvSpPr>
          <p:nvPr/>
        </p:nvSpPr>
        <p:spPr bwMode="auto">
          <a:xfrm>
            <a:off x="-4763" y="1412875"/>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Factors Affecting Crew Stay Duration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217FF98-AA04-404F-A3BE-330DBF92653F}"/>
              </a:ext>
            </a:extLst>
          </p:cNvPr>
          <p:cNvSpPr/>
          <p:nvPr/>
        </p:nvSpPr>
        <p:spPr>
          <a:xfrm>
            <a:off x="2897188" y="1476375"/>
            <a:ext cx="3306762" cy="566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7" name="TextBox 2">
            <a:extLst>
              <a:ext uri="{FF2B5EF4-FFF2-40B4-BE49-F238E27FC236}">
                <a16:creationId xmlns:a16="http://schemas.microsoft.com/office/drawing/2014/main" id="{FB349C30-37C7-489B-B2FD-5BB22CC8868F}"/>
              </a:ext>
            </a:extLst>
          </p:cNvPr>
          <p:cNvSpPr txBox="1">
            <a:spLocks noChangeArrowheads="1"/>
          </p:cNvSpPr>
          <p:nvPr/>
        </p:nvSpPr>
        <p:spPr bwMode="auto">
          <a:xfrm>
            <a:off x="-4763" y="1489075"/>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The Human Factors</a:t>
            </a:r>
          </a:p>
        </p:txBody>
      </p:sp>
      <p:pic>
        <p:nvPicPr>
          <p:cNvPr id="22532" name="Picture 6" descr="C:\Users\llulibpub\Desktop\SpaceRadiation-B\Slide16.JPG">
            <a:extLst>
              <a:ext uri="{FF2B5EF4-FFF2-40B4-BE49-F238E27FC236}">
                <a16:creationId xmlns:a16="http://schemas.microsoft.com/office/drawing/2014/main" id="{F25CBD81-5A4D-4D06-A1F0-CD5C5E0150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01" t="34978" r="63455" b="24098"/>
          <a:stretch>
            <a:fillRect/>
          </a:stretch>
        </p:blipFill>
        <p:spPr bwMode="auto">
          <a:xfrm>
            <a:off x="625475" y="2673350"/>
            <a:ext cx="18954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
            <a:extLst>
              <a:ext uri="{FF2B5EF4-FFF2-40B4-BE49-F238E27FC236}">
                <a16:creationId xmlns:a16="http://schemas.microsoft.com/office/drawing/2014/main" id="{18E5BA25-D01C-4A36-B3FD-14560E24245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3063" y="2759075"/>
            <a:ext cx="2497137" cy="16954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2534" name="Picture 2" descr="http://i.telegraph.co.uk/multimedia/archive/01808/trailingspouse_1808347c.jpg">
            <a:extLst>
              <a:ext uri="{FF2B5EF4-FFF2-40B4-BE49-F238E27FC236}">
                <a16:creationId xmlns:a16="http://schemas.microsoft.com/office/drawing/2014/main" id="{BB0A95F1-73AE-4431-8FD7-3B2BA3227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6125" y="2765425"/>
            <a:ext cx="2711450" cy="169068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535" name="TextBox 4">
            <a:extLst>
              <a:ext uri="{FF2B5EF4-FFF2-40B4-BE49-F238E27FC236}">
                <a16:creationId xmlns:a16="http://schemas.microsoft.com/office/drawing/2014/main" id="{6A3D5FC0-7BF4-4CEA-A4BD-798EC05F988D}"/>
              </a:ext>
            </a:extLst>
          </p:cNvPr>
          <p:cNvSpPr txBox="1">
            <a:spLocks noChangeArrowheads="1"/>
          </p:cNvSpPr>
          <p:nvPr/>
        </p:nvSpPr>
        <p:spPr bwMode="auto">
          <a:xfrm>
            <a:off x="625475" y="4498975"/>
            <a:ext cx="1895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chemeClr val="bg1"/>
                </a:solidFill>
                <a:ea typeface="MS PGothic" panose="020B0600070205080204" pitchFamily="34" charset="-128"/>
              </a:rPr>
              <a:t>Radiation</a:t>
            </a:r>
          </a:p>
        </p:txBody>
      </p:sp>
      <p:sp>
        <p:nvSpPr>
          <p:cNvPr id="22536" name="TextBox 4">
            <a:extLst>
              <a:ext uri="{FF2B5EF4-FFF2-40B4-BE49-F238E27FC236}">
                <a16:creationId xmlns:a16="http://schemas.microsoft.com/office/drawing/2014/main" id="{28A9DA87-72C3-4292-950F-1322AA221C96}"/>
              </a:ext>
            </a:extLst>
          </p:cNvPr>
          <p:cNvSpPr txBox="1">
            <a:spLocks noChangeArrowheads="1"/>
          </p:cNvSpPr>
          <p:nvPr/>
        </p:nvSpPr>
        <p:spPr bwMode="auto">
          <a:xfrm>
            <a:off x="2897188" y="4510088"/>
            <a:ext cx="25130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chemeClr val="bg1"/>
                </a:solidFill>
                <a:ea typeface="MS PGothic" panose="020B0600070205080204" pitchFamily="34" charset="-128"/>
              </a:rPr>
              <a:t>Gravity</a:t>
            </a:r>
          </a:p>
        </p:txBody>
      </p:sp>
      <p:sp>
        <p:nvSpPr>
          <p:cNvPr id="22537" name="TextBox 4">
            <a:extLst>
              <a:ext uri="{FF2B5EF4-FFF2-40B4-BE49-F238E27FC236}">
                <a16:creationId xmlns:a16="http://schemas.microsoft.com/office/drawing/2014/main" id="{F381F183-1D8E-47D8-A5AE-2F2381CC2F76}"/>
              </a:ext>
            </a:extLst>
          </p:cNvPr>
          <p:cNvSpPr txBox="1">
            <a:spLocks noChangeArrowheads="1"/>
          </p:cNvSpPr>
          <p:nvPr/>
        </p:nvSpPr>
        <p:spPr bwMode="auto">
          <a:xfrm>
            <a:off x="5926138" y="4521200"/>
            <a:ext cx="2511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chemeClr val="bg1"/>
                </a:solidFill>
                <a:ea typeface="MS PGothic" panose="020B0600070205080204" pitchFamily="34" charset="-128"/>
              </a:rPr>
              <a:t>Social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25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5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22536" grpId="0"/>
      <p:bldP spid="225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CBDEFD7-FA8A-4448-A0D6-21A78E943FC8}"/>
              </a:ext>
            </a:extLst>
          </p:cNvPr>
          <p:cNvSpPr/>
          <p:nvPr/>
        </p:nvSpPr>
        <p:spPr>
          <a:xfrm>
            <a:off x="3094038" y="1476375"/>
            <a:ext cx="2862262" cy="566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411" name="TextBox 2">
            <a:extLst>
              <a:ext uri="{FF2B5EF4-FFF2-40B4-BE49-F238E27FC236}">
                <a16:creationId xmlns:a16="http://schemas.microsoft.com/office/drawing/2014/main" id="{2603A758-AED7-47D7-A533-6A3BB7FD634E}"/>
              </a:ext>
            </a:extLst>
          </p:cNvPr>
          <p:cNvSpPr txBox="1">
            <a:spLocks noChangeArrowheads="1"/>
          </p:cNvSpPr>
          <p:nvPr/>
        </p:nvSpPr>
        <p:spPr bwMode="auto">
          <a:xfrm>
            <a:off x="-4763" y="1489075"/>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Space Radiation</a:t>
            </a:r>
          </a:p>
        </p:txBody>
      </p:sp>
      <p:pic>
        <p:nvPicPr>
          <p:cNvPr id="17412" name="Picture 6" descr="C:\Users\llulibpub\Desktop\SpaceRadiation-B\Slide16.JPG">
            <a:extLst>
              <a:ext uri="{FF2B5EF4-FFF2-40B4-BE49-F238E27FC236}">
                <a16:creationId xmlns:a16="http://schemas.microsoft.com/office/drawing/2014/main" id="{1B5293BD-E1F1-4BAA-94D2-A65BE688EA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601" t="34978" r="63455" b="24098"/>
          <a:stretch>
            <a:fillRect/>
          </a:stretch>
        </p:blipFill>
        <p:spPr bwMode="auto">
          <a:xfrm>
            <a:off x="3035300" y="2514600"/>
            <a:ext cx="29210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C:\Users\llulibpub\Desktop\SpaceRadiation-B\Slide17.JPG">
            <a:extLst>
              <a:ext uri="{FF2B5EF4-FFF2-40B4-BE49-F238E27FC236}">
                <a16:creationId xmlns:a16="http://schemas.microsoft.com/office/drawing/2014/main" id="{49141E41-34FE-4EC7-BAF8-9B3E8C04E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4DA7C05-05E8-4B8D-A651-7B91A05C1112}"/>
              </a:ext>
            </a:extLst>
          </p:cNvPr>
          <p:cNvSpPr/>
          <p:nvPr/>
        </p:nvSpPr>
        <p:spPr>
          <a:xfrm>
            <a:off x="2632075" y="4991100"/>
            <a:ext cx="3922713" cy="717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CF36E5D7-3FD1-4044-AB4C-431F920F4CBC}"/>
              </a:ext>
            </a:extLst>
          </p:cNvPr>
          <p:cNvSpPr/>
          <p:nvPr/>
        </p:nvSpPr>
        <p:spPr>
          <a:xfrm>
            <a:off x="2644775" y="6115050"/>
            <a:ext cx="3922713" cy="717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6F8AF8A0-0DA0-4354-B65E-74A57E7B9783}"/>
              </a:ext>
            </a:extLst>
          </p:cNvPr>
          <p:cNvSpPr/>
          <p:nvPr/>
        </p:nvSpPr>
        <p:spPr>
          <a:xfrm>
            <a:off x="2493963" y="5502275"/>
            <a:ext cx="336550" cy="717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8A676E03-BCF4-48DF-9409-AC2EEEDD9AD9}"/>
              </a:ext>
            </a:extLst>
          </p:cNvPr>
          <p:cNvSpPr/>
          <p:nvPr/>
        </p:nvSpPr>
        <p:spPr>
          <a:xfrm>
            <a:off x="6429375" y="5507038"/>
            <a:ext cx="180975" cy="717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8439" name="Picture 3" descr="https://encrypted-tbn3.gstatic.com/images?q=tbn:ANd9GcREWROAXFgoUK46YMpsIv6tznjLg6NmI7eDIB6UpwwvRewq01sB">
            <a:extLst>
              <a:ext uri="{FF2B5EF4-FFF2-40B4-BE49-F238E27FC236}">
                <a16:creationId xmlns:a16="http://schemas.microsoft.com/office/drawing/2014/main" id="{87E43617-8401-4042-88AF-485DB0663C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714"/>
          <a:stretch>
            <a:fillRect/>
          </a:stretch>
        </p:blipFill>
        <p:spPr bwMode="auto">
          <a:xfrm>
            <a:off x="6699250" y="4992688"/>
            <a:ext cx="2032000" cy="16129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F644C98-31A3-4CF5-8576-9313F9710E9C}"/>
              </a:ext>
            </a:extLst>
          </p:cNvPr>
          <p:cNvSpPr/>
          <p:nvPr/>
        </p:nvSpPr>
        <p:spPr>
          <a:xfrm>
            <a:off x="-4763" y="314325"/>
            <a:ext cx="9144001" cy="7175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a:extLst>
              <a:ext uri="{FF2B5EF4-FFF2-40B4-BE49-F238E27FC236}">
                <a16:creationId xmlns:a16="http://schemas.microsoft.com/office/drawing/2014/main" id="{DEA4A550-0886-4CF1-8ECD-DC6137637DA5}"/>
              </a:ext>
            </a:extLst>
          </p:cNvPr>
          <p:cNvSpPr/>
          <p:nvPr/>
        </p:nvSpPr>
        <p:spPr>
          <a:xfrm>
            <a:off x="2043113" y="390525"/>
            <a:ext cx="5032375" cy="566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442" name="TextBox 2">
            <a:extLst>
              <a:ext uri="{FF2B5EF4-FFF2-40B4-BE49-F238E27FC236}">
                <a16:creationId xmlns:a16="http://schemas.microsoft.com/office/drawing/2014/main" id="{8D239C98-4B2C-4490-AEDA-7085A3F4B890}"/>
              </a:ext>
            </a:extLst>
          </p:cNvPr>
          <p:cNvSpPr txBox="1">
            <a:spLocks noChangeArrowheads="1"/>
          </p:cNvSpPr>
          <p:nvPr/>
        </p:nvSpPr>
        <p:spPr bwMode="auto">
          <a:xfrm>
            <a:off x="-4763" y="412750"/>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Three Types of Space Radiation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a:extLst>
              <a:ext uri="{FF2B5EF4-FFF2-40B4-BE49-F238E27FC236}">
                <a16:creationId xmlns:a16="http://schemas.microsoft.com/office/drawing/2014/main" id="{927DF03D-9B39-4D5C-A2F2-B7F55F91EEE6}"/>
              </a:ext>
            </a:extLst>
          </p:cNvPr>
          <p:cNvSpPr txBox="1">
            <a:spLocks noChangeArrowheads="1"/>
          </p:cNvSpPr>
          <p:nvPr/>
        </p:nvSpPr>
        <p:spPr bwMode="auto">
          <a:xfrm>
            <a:off x="230188" y="4232275"/>
            <a:ext cx="8748712"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solidFill>
                  <a:srgbClr val="FFFFFF"/>
                </a:solidFill>
                <a:ea typeface="MS PGothic" panose="020B0600070205080204" pitchFamily="34" charset="-128"/>
              </a:rPr>
              <a:t>Spaceflight Radiation Health Program at JSC</a:t>
            </a:r>
          </a:p>
          <a:p>
            <a:pPr algn="ctr" eaLnBrk="1" hangingPunct="1">
              <a:lnSpc>
                <a:spcPct val="100000"/>
              </a:lnSpc>
              <a:spcBef>
                <a:spcPct val="0"/>
              </a:spcBef>
              <a:buFontTx/>
              <a:buNone/>
            </a:pPr>
            <a:r>
              <a:rPr lang="en-US" altLang="en-US" sz="2000" i="1">
                <a:solidFill>
                  <a:srgbClr val="FFFFFF"/>
                </a:solidFill>
                <a:ea typeface="MS PGothic" panose="020B0600070205080204" pitchFamily="34" charset="-128"/>
              </a:rPr>
              <a:t>“Storm shelters with shielding of approximately 20 g/cm2 or more of water </a:t>
            </a:r>
            <a:br>
              <a:rPr lang="en-US" altLang="en-US" sz="2000" i="1">
                <a:solidFill>
                  <a:srgbClr val="FFFFFF"/>
                </a:solidFill>
                <a:ea typeface="MS PGothic" panose="020B0600070205080204" pitchFamily="34" charset="-128"/>
              </a:rPr>
            </a:br>
            <a:r>
              <a:rPr lang="en-US" altLang="en-US" sz="2000" i="1">
                <a:solidFill>
                  <a:srgbClr val="FFFFFF"/>
                </a:solidFill>
                <a:ea typeface="MS PGothic" panose="020B0600070205080204" pitchFamily="34" charset="-128"/>
              </a:rPr>
              <a:t>equivalent material will provide sufficient shielding to protect the crew” </a:t>
            </a:r>
            <a:endParaRPr lang="en-US" altLang="en-US" sz="2000" b="1" i="1">
              <a:solidFill>
                <a:srgbClr val="FFFFFF"/>
              </a:solidFill>
              <a:ea typeface="MS PGothic" panose="020B0600070205080204" pitchFamily="34" charset="-128"/>
            </a:endParaRPr>
          </a:p>
        </p:txBody>
      </p:sp>
      <p:pic>
        <p:nvPicPr>
          <p:cNvPr id="19459" name="Picture 3" descr="C:\Users\llulibpub\Desktop\SpaceRadiation-B\Slide17.JPG">
            <a:extLst>
              <a:ext uri="{FF2B5EF4-FFF2-40B4-BE49-F238E27FC236}">
                <a16:creationId xmlns:a16="http://schemas.microsoft.com/office/drawing/2014/main" id="{6CC6519F-22BA-4C2A-8F0D-C4D6A047B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3147" r="2499" b="29443"/>
          <a:stretch>
            <a:fillRect/>
          </a:stretch>
        </p:blipFill>
        <p:spPr bwMode="auto">
          <a:xfrm>
            <a:off x="0" y="1371600"/>
            <a:ext cx="8915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35402B8-463F-419A-9E89-A5CF9CEB0382}"/>
              </a:ext>
            </a:extLst>
          </p:cNvPr>
          <p:cNvSpPr txBox="1"/>
          <p:nvPr/>
        </p:nvSpPr>
        <p:spPr>
          <a:xfrm>
            <a:off x="230188" y="6357938"/>
            <a:ext cx="7605712" cy="338137"/>
          </a:xfrm>
          <a:prstGeom prst="rect">
            <a:avLst/>
          </a:prstGeom>
          <a:noFill/>
        </p:spPr>
        <p:txBody>
          <a:bodyPr>
            <a:spAutoFit/>
          </a:bodyPr>
          <a:lstStyle/>
          <a:p>
            <a:pPr>
              <a:defRPr/>
            </a:pPr>
            <a:r>
              <a:rPr lang="en-US" sz="1600" b="1" i="1" dirty="0">
                <a:solidFill>
                  <a:schemeClr val="bg1">
                    <a:lumMod val="65000"/>
                  </a:schemeClr>
                </a:solidFill>
              </a:rPr>
              <a:t>Ref: </a:t>
            </a:r>
            <a:r>
              <a:rPr lang="en-US" sz="1600" i="1" dirty="0">
                <a:solidFill>
                  <a:schemeClr val="bg1">
                    <a:lumMod val="65000"/>
                  </a:schemeClr>
                </a:solidFill>
              </a:rPr>
              <a:t>http://srag.jsc.nasa.gov/Publications/TM104782/techmemo.htm</a:t>
            </a:r>
          </a:p>
        </p:txBody>
      </p:sp>
      <p:cxnSp>
        <p:nvCxnSpPr>
          <p:cNvPr id="4" name="Straight Connector 3">
            <a:extLst>
              <a:ext uri="{FF2B5EF4-FFF2-40B4-BE49-F238E27FC236}">
                <a16:creationId xmlns:a16="http://schemas.microsoft.com/office/drawing/2014/main" id="{C1370C2B-98E6-44E0-A6A0-271DE7FB1070}"/>
              </a:ext>
            </a:extLst>
          </p:cNvPr>
          <p:cNvCxnSpPr/>
          <p:nvPr/>
        </p:nvCxnSpPr>
        <p:spPr>
          <a:xfrm>
            <a:off x="6664325" y="3235325"/>
            <a:ext cx="20764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AC327C6D-14B9-48E3-8CA0-2E00A4B90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25" y="1495425"/>
            <a:ext cx="62769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5">
            <a:extLst>
              <a:ext uri="{FF2B5EF4-FFF2-40B4-BE49-F238E27FC236}">
                <a16:creationId xmlns:a16="http://schemas.microsoft.com/office/drawing/2014/main" id="{D30821D2-6732-4C12-B848-944C9976FE27}"/>
              </a:ext>
            </a:extLst>
          </p:cNvPr>
          <p:cNvSpPr>
            <a:spLocks noChangeArrowheads="1"/>
          </p:cNvSpPr>
          <p:nvPr/>
        </p:nvSpPr>
        <p:spPr bwMode="auto">
          <a:xfrm>
            <a:off x="0" y="6115050"/>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i="1">
                <a:solidFill>
                  <a:schemeClr val="bg1"/>
                </a:solidFill>
                <a:latin typeface="Arial" panose="020B0604020202020204" pitchFamily="34" charset="0"/>
                <a:ea typeface="Times New Roman" panose="02020603050405020304" pitchFamily="18" charset="0"/>
                <a:cs typeface="Arial" panose="020B0604020202020204" pitchFamily="34" charset="0"/>
              </a:rPr>
              <a:t>Simonsen et al. 1997</a:t>
            </a:r>
          </a:p>
        </p:txBody>
      </p:sp>
      <p:cxnSp>
        <p:nvCxnSpPr>
          <p:cNvPr id="3" name="Straight Connector 2">
            <a:extLst>
              <a:ext uri="{FF2B5EF4-FFF2-40B4-BE49-F238E27FC236}">
                <a16:creationId xmlns:a16="http://schemas.microsoft.com/office/drawing/2014/main" id="{F9118456-304D-4645-B15A-C61A93EBC14B}"/>
              </a:ext>
            </a:extLst>
          </p:cNvPr>
          <p:cNvCxnSpPr/>
          <p:nvPr/>
        </p:nvCxnSpPr>
        <p:spPr>
          <a:xfrm flipV="1">
            <a:off x="4271963" y="4027488"/>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7059693-F9E5-48B1-831B-C7F161722355}"/>
              </a:ext>
            </a:extLst>
          </p:cNvPr>
          <p:cNvCxnSpPr/>
          <p:nvPr/>
        </p:nvCxnSpPr>
        <p:spPr>
          <a:xfrm>
            <a:off x="2116138" y="3986213"/>
            <a:ext cx="2155825" cy="317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74F030F6-0011-41C7-B138-9F8320F7AC3B}"/>
              </a:ext>
            </a:extLst>
          </p:cNvPr>
          <p:cNvSpPr/>
          <p:nvPr/>
        </p:nvSpPr>
        <p:spPr>
          <a:xfrm>
            <a:off x="1393825" y="350838"/>
            <a:ext cx="6227763"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487" name="Rectangle 14">
            <a:extLst>
              <a:ext uri="{FF2B5EF4-FFF2-40B4-BE49-F238E27FC236}">
                <a16:creationId xmlns:a16="http://schemas.microsoft.com/office/drawing/2014/main" id="{2BE09F36-6049-4233-BA3F-37BADD51827A}"/>
              </a:ext>
            </a:extLst>
          </p:cNvPr>
          <p:cNvSpPr>
            <a:spLocks noChangeArrowheads="1"/>
          </p:cNvSpPr>
          <p:nvPr/>
        </p:nvSpPr>
        <p:spPr bwMode="auto">
          <a:xfrm>
            <a:off x="0" y="4175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Times New Roman" panose="02020603050405020304" pitchFamily="18" charset="0"/>
                <a:cs typeface="Arial" panose="020B0604020202020204" pitchFamily="34" charset="0"/>
              </a:rPr>
              <a:t>Figure 3.  </a:t>
            </a:r>
            <a:r>
              <a:rPr lang="en-US" altLang="en-US" sz="2400">
                <a:latin typeface="Arial" panose="020B0604020202020204" pitchFamily="34" charset="0"/>
                <a:ea typeface="Times New Roman" panose="02020603050405020304" pitchFamily="18" charset="0"/>
                <a:cs typeface="Arial" panose="020B0604020202020204" pitchFamily="34" charset="0"/>
              </a:rPr>
              <a:t>GCR exposure versus depth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of various materials. </a:t>
            </a:r>
          </a:p>
        </p:txBody>
      </p:sp>
      <p:sp>
        <p:nvSpPr>
          <p:cNvPr id="10" name="Oval 9">
            <a:extLst>
              <a:ext uri="{FF2B5EF4-FFF2-40B4-BE49-F238E27FC236}">
                <a16:creationId xmlns:a16="http://schemas.microsoft.com/office/drawing/2014/main" id="{08A20F33-15C4-4C25-8803-ABC3B9ED2F0E}"/>
              </a:ext>
            </a:extLst>
          </p:cNvPr>
          <p:cNvSpPr/>
          <p:nvPr/>
        </p:nvSpPr>
        <p:spPr>
          <a:xfrm>
            <a:off x="5618163" y="2474913"/>
            <a:ext cx="708025" cy="30956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1" name="Straight Connector 10">
            <a:extLst>
              <a:ext uri="{FF2B5EF4-FFF2-40B4-BE49-F238E27FC236}">
                <a16:creationId xmlns:a16="http://schemas.microsoft.com/office/drawing/2014/main" id="{9FF81392-5E68-4657-AAFE-4D98D231893B}"/>
              </a:ext>
            </a:extLst>
          </p:cNvPr>
          <p:cNvCxnSpPr/>
          <p:nvPr/>
        </p:nvCxnSpPr>
        <p:spPr>
          <a:xfrm flipV="1">
            <a:off x="5351463" y="3911600"/>
            <a:ext cx="0" cy="1524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0689D03-2918-410F-9C4B-5514F8652EB2}"/>
              </a:ext>
            </a:extLst>
          </p:cNvPr>
          <p:cNvCxnSpPr/>
          <p:nvPr/>
        </p:nvCxnSpPr>
        <p:spPr>
          <a:xfrm>
            <a:off x="2116138" y="3862388"/>
            <a:ext cx="3235325" cy="4921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947B449-0A9F-4A81-87BA-052100578FCA}"/>
              </a:ext>
            </a:extLst>
          </p:cNvPr>
          <p:cNvSpPr/>
          <p:nvPr/>
        </p:nvSpPr>
        <p:spPr>
          <a:xfrm>
            <a:off x="5559425" y="2054225"/>
            <a:ext cx="1014413" cy="3095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F9DB104C-9647-40E3-9D74-4712F33C191B}"/>
              </a:ext>
            </a:extLst>
          </p:cNvPr>
          <p:cNvSpPr/>
          <p:nvPr/>
        </p:nvSpPr>
        <p:spPr>
          <a:xfrm>
            <a:off x="2913063" y="1657350"/>
            <a:ext cx="3216275" cy="566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507" name="TextBox 2">
            <a:extLst>
              <a:ext uri="{FF2B5EF4-FFF2-40B4-BE49-F238E27FC236}">
                <a16:creationId xmlns:a16="http://schemas.microsoft.com/office/drawing/2014/main" id="{227B38A1-5471-464F-81D6-7ED4D26D7EF0}"/>
              </a:ext>
            </a:extLst>
          </p:cNvPr>
          <p:cNvSpPr txBox="1">
            <a:spLocks noChangeArrowheads="1"/>
          </p:cNvSpPr>
          <p:nvPr/>
        </p:nvSpPr>
        <p:spPr bwMode="auto">
          <a:xfrm>
            <a:off x="-4763" y="1670050"/>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Insufficient Gravity</a:t>
            </a:r>
          </a:p>
        </p:txBody>
      </p:sp>
      <p:pic>
        <p:nvPicPr>
          <p:cNvPr id="5" name="Picture 1">
            <a:extLst>
              <a:ext uri="{FF2B5EF4-FFF2-40B4-BE49-F238E27FC236}">
                <a16:creationId xmlns:a16="http://schemas.microsoft.com/office/drawing/2014/main" id="{DA786592-ED2F-48BF-9D80-4206405967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97175" y="2759075"/>
            <a:ext cx="3435350" cy="233203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B146E693-BB28-484F-AA64-77BED74620EF}"/>
              </a:ext>
            </a:extLst>
          </p:cNvPr>
          <p:cNvSpPr>
            <a:spLocks noChangeArrowheads="1"/>
          </p:cNvSpPr>
          <p:nvPr/>
        </p:nvSpPr>
        <p:spPr bwMode="auto">
          <a:xfrm>
            <a:off x="1016000" y="1087438"/>
            <a:ext cx="7462838" cy="601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Char char="•"/>
              <a:defRPr/>
            </a:pPr>
            <a:r>
              <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Reducing mission cost for crewed missions.</a:t>
            </a:r>
          </a:p>
          <a:p>
            <a:pPr marL="0" indent="0" eaLnBrk="1" hangingPunct="1">
              <a:defRPr/>
            </a:pPr>
            <a:r>
              <a:rPr lang="en-US" altLang="en-US" sz="105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p>
          <a:p>
            <a:pPr eaLnBrk="1" hangingPunct="1">
              <a:buFont typeface="Arial" panose="020B0604020202020204" pitchFamily="34" charset="0"/>
              <a:buChar char="•"/>
              <a:defRPr/>
            </a:pPr>
            <a:r>
              <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Looking at effect of extending crew stay.</a:t>
            </a:r>
          </a:p>
          <a:p>
            <a:pPr marL="0" indent="0" eaLnBrk="1" hangingPunct="1">
              <a:defRPr/>
            </a:pPr>
            <a:r>
              <a:rPr lang="en-US" altLang="en-US" sz="11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buFont typeface="Arial" panose="020B0604020202020204" pitchFamily="34" charset="0"/>
              <a:buChar char="•"/>
              <a:defRPr/>
            </a:pPr>
            <a:r>
              <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Earth Return Option (ERO).</a:t>
            </a:r>
          </a:p>
          <a:p>
            <a:pPr marL="0" indent="0" eaLnBrk="1" hangingPunct="1">
              <a:defRPr/>
            </a:pPr>
            <a:r>
              <a:rPr lang="en-US" altLang="en-US" sz="1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en-US" altLang="en-US" sz="8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buFont typeface="Arial" panose="020B0604020202020204" pitchFamily="34" charset="0"/>
              <a:buChar char="•"/>
              <a:defRPr/>
            </a:pPr>
            <a:r>
              <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Focus on five challenges: Sufficient supply, reliability of life support systems, radiation, insufficient gravity, certain social factors.</a:t>
            </a:r>
          </a:p>
          <a:p>
            <a:pPr marL="0" indent="0" eaLnBrk="1" hangingPunct="1">
              <a:defRPr/>
            </a:pPr>
            <a:endParaRPr lang="en-US" altLang="en-US" sz="105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buFont typeface="Arial" panose="020B0604020202020204" pitchFamily="34" charset="0"/>
              <a:buChar char="•"/>
              <a:defRPr/>
            </a:pPr>
            <a:r>
              <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Radiation protection - Regolith shielding</a:t>
            </a:r>
          </a:p>
          <a:p>
            <a:pPr eaLnBrk="1" hangingPunct="1">
              <a:buFont typeface="Arial" panose="020B0604020202020204" pitchFamily="34" charset="0"/>
              <a:buChar char="•"/>
              <a:defRPr/>
            </a:pPr>
            <a:endParaRPr lang="en-US" altLang="en-US" sz="11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buFont typeface="Arial" panose="020B0604020202020204" pitchFamily="34" charset="0"/>
              <a:buChar char="•"/>
              <a:defRPr/>
            </a:pPr>
            <a:r>
              <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Insufficient gravity - Tether &amp; spin up, Indoor centrifuge.  Our </a:t>
            </a:r>
            <a:r>
              <a:rPr lang="en-US" altLang="en-US" sz="2400" dirty="0" err="1">
                <a:solidFill>
                  <a:schemeClr val="bg1"/>
                </a:solidFill>
                <a:latin typeface="Arial" panose="020B0604020202020204" pitchFamily="34" charset="0"/>
                <a:ea typeface="Times New Roman" panose="02020603050405020304" pitchFamily="18" charset="0"/>
                <a:cs typeface="Arial" panose="020B0604020202020204" pitchFamily="34" charset="0"/>
              </a:rPr>
              <a:t>Gravitron</a:t>
            </a:r>
            <a:r>
              <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 experience.</a:t>
            </a:r>
          </a:p>
          <a:p>
            <a:pPr eaLnBrk="1" hangingPunct="1">
              <a:buFont typeface="Arial" panose="020B0604020202020204" pitchFamily="34" charset="0"/>
              <a:buChar char="•"/>
              <a:defRPr/>
            </a:pPr>
            <a:endParaRPr lang="en-US" altLang="en-US" sz="11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buFont typeface="Arial" panose="020B0604020202020204" pitchFamily="34" charset="0"/>
              <a:buChar char="•"/>
              <a:defRPr/>
            </a:pPr>
            <a:r>
              <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rPr>
              <a:t>Social factors – Select crew who can afford to remain away from Earth for extended periods.</a:t>
            </a:r>
          </a:p>
          <a:p>
            <a:pPr eaLnBrk="1" hangingPunct="1">
              <a:buFont typeface="Arial" panose="020B0604020202020204" pitchFamily="34" charset="0"/>
              <a:buChar char="•"/>
              <a:defRPr/>
            </a:pPr>
            <a:endPar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buFont typeface="Arial" panose="020B0604020202020204" pitchFamily="34" charset="0"/>
              <a:buChar char="•"/>
              <a:defRPr/>
            </a:pPr>
            <a:endParaRPr lang="en-US" altLang="en-US" sz="2400"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2F9063A1-D65B-49B0-BD0D-407BC271ECA7}"/>
              </a:ext>
            </a:extLst>
          </p:cNvPr>
          <p:cNvSpPr/>
          <p:nvPr/>
        </p:nvSpPr>
        <p:spPr>
          <a:xfrm>
            <a:off x="3605213" y="385763"/>
            <a:ext cx="1889125" cy="48418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100" name="TextBox 2">
            <a:extLst>
              <a:ext uri="{FF2B5EF4-FFF2-40B4-BE49-F238E27FC236}">
                <a16:creationId xmlns:a16="http://schemas.microsoft.com/office/drawing/2014/main" id="{4798F03C-3178-4F77-8F94-678C2144A32F}"/>
              </a:ext>
            </a:extLst>
          </p:cNvPr>
          <p:cNvSpPr txBox="1">
            <a:spLocks noChangeArrowheads="1"/>
          </p:cNvSpPr>
          <p:nvPr/>
        </p:nvSpPr>
        <p:spPr bwMode="auto">
          <a:xfrm>
            <a:off x="-4763" y="392113"/>
            <a:ext cx="914400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MS PGothic" panose="020B0600070205080204" pitchFamily="34" charset="-128"/>
                <a:cs typeface="Arial" panose="020B0604020202020204" pitchFamily="34" charset="0"/>
              </a:rPr>
              <a:t>Overview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02240ACD-8947-4BCC-9768-F32F2F0E02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1828800"/>
            <a:ext cx="6032500" cy="40005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AC597F94-E3EF-4D8C-95D1-C8AB8816940F}"/>
              </a:ext>
            </a:extLst>
          </p:cNvPr>
          <p:cNvSpPr/>
          <p:nvPr/>
        </p:nvSpPr>
        <p:spPr>
          <a:xfrm>
            <a:off x="3200400" y="808038"/>
            <a:ext cx="2722563" cy="56673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2532" name="TextBox 2">
            <a:extLst>
              <a:ext uri="{FF2B5EF4-FFF2-40B4-BE49-F238E27FC236}">
                <a16:creationId xmlns:a16="http://schemas.microsoft.com/office/drawing/2014/main" id="{6A8E2388-9E57-455C-BD5E-EF2C984078B5}"/>
              </a:ext>
            </a:extLst>
          </p:cNvPr>
          <p:cNvSpPr txBox="1">
            <a:spLocks noChangeArrowheads="1"/>
          </p:cNvSpPr>
          <p:nvPr/>
        </p:nvSpPr>
        <p:spPr bwMode="auto">
          <a:xfrm>
            <a:off x="0" y="830263"/>
            <a:ext cx="9139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Mircogravity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9D50B30E-DE4C-4F52-872D-BD4D39C2F3E2}"/>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439863" y="1663700"/>
            <a:ext cx="6383337" cy="47879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E8260C1A-0604-4805-A76E-E4C446472A65}"/>
              </a:ext>
            </a:extLst>
          </p:cNvPr>
          <p:cNvSpPr/>
          <p:nvPr/>
        </p:nvSpPr>
        <p:spPr>
          <a:xfrm>
            <a:off x="222250" y="406400"/>
            <a:ext cx="8699500"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556" name="Rectangle 5">
            <a:extLst>
              <a:ext uri="{FF2B5EF4-FFF2-40B4-BE49-F238E27FC236}">
                <a16:creationId xmlns:a16="http://schemas.microsoft.com/office/drawing/2014/main" id="{E643F611-E241-4180-857B-1D0225A9F80C}"/>
              </a:ext>
            </a:extLst>
          </p:cNvPr>
          <p:cNvSpPr>
            <a:spLocks noChangeArrowheads="1"/>
          </p:cNvSpPr>
          <p:nvPr/>
        </p:nvSpPr>
        <p:spPr bwMode="auto">
          <a:xfrm>
            <a:off x="0" y="454025"/>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Times New Roman" panose="02020603050405020304" pitchFamily="18" charset="0"/>
                <a:cs typeface="Arial" panose="020B0604020202020204" pitchFamily="34" charset="0"/>
              </a:rPr>
              <a:t>Figure 4. </a:t>
            </a:r>
            <a:r>
              <a:rPr lang="en-US" altLang="en-US" sz="2400">
                <a:latin typeface="Arial" panose="020B0604020202020204" pitchFamily="34" charset="0"/>
                <a:ea typeface="Times New Roman" panose="02020603050405020304" pitchFamily="18" charset="0"/>
                <a:cs typeface="Arial" panose="020B0604020202020204" pitchFamily="34" charset="0"/>
              </a:rPr>
              <a:t> Simple illustration of a large inflatable habitat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covered by regolith for shielding and with an indoor centrifuge.</a:t>
            </a:r>
          </a:p>
        </p:txBody>
      </p:sp>
      <p:cxnSp>
        <p:nvCxnSpPr>
          <p:cNvPr id="3" name="Straight Connector 2">
            <a:extLst>
              <a:ext uri="{FF2B5EF4-FFF2-40B4-BE49-F238E27FC236}">
                <a16:creationId xmlns:a16="http://schemas.microsoft.com/office/drawing/2014/main" id="{6331ABC5-4E5D-4039-8EA6-4DDD9C2BFDB7}"/>
              </a:ext>
            </a:extLst>
          </p:cNvPr>
          <p:cNvCxnSpPr/>
          <p:nvPr/>
        </p:nvCxnSpPr>
        <p:spPr>
          <a:xfrm>
            <a:off x="4333875" y="5915025"/>
            <a:ext cx="0" cy="24765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53027D7-0159-4271-94EE-80584DAE87FA}"/>
              </a:ext>
            </a:extLst>
          </p:cNvPr>
          <p:cNvCxnSpPr/>
          <p:nvPr/>
        </p:nvCxnSpPr>
        <p:spPr>
          <a:xfrm>
            <a:off x="6315075" y="5910263"/>
            <a:ext cx="0" cy="24765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E551C4-8041-4DFF-A9BE-06B183784015}"/>
              </a:ext>
            </a:extLst>
          </p:cNvPr>
          <p:cNvCxnSpPr/>
          <p:nvPr/>
        </p:nvCxnSpPr>
        <p:spPr>
          <a:xfrm>
            <a:off x="5321300" y="5915025"/>
            <a:ext cx="0" cy="24765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9BB1300-12D4-4DA0-9419-65E19DD53801}"/>
              </a:ext>
            </a:extLst>
          </p:cNvPr>
          <p:cNvCxnSpPr/>
          <p:nvPr/>
        </p:nvCxnSpPr>
        <p:spPr>
          <a:xfrm>
            <a:off x="5646738" y="5918200"/>
            <a:ext cx="0" cy="24765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6214E2A-B833-4596-B6FF-8925152157D5}"/>
              </a:ext>
            </a:extLst>
          </p:cNvPr>
          <p:cNvCxnSpPr/>
          <p:nvPr/>
        </p:nvCxnSpPr>
        <p:spPr>
          <a:xfrm>
            <a:off x="5964238" y="5915025"/>
            <a:ext cx="0" cy="24765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9B6676B-D032-4EA6-B597-C53A69D44C2B}"/>
              </a:ext>
            </a:extLst>
          </p:cNvPr>
          <p:cNvCxnSpPr/>
          <p:nvPr/>
        </p:nvCxnSpPr>
        <p:spPr>
          <a:xfrm>
            <a:off x="4654550" y="5915025"/>
            <a:ext cx="0" cy="24765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B04532-5A95-45FA-8824-29D1993000F1}"/>
              </a:ext>
            </a:extLst>
          </p:cNvPr>
          <p:cNvCxnSpPr/>
          <p:nvPr/>
        </p:nvCxnSpPr>
        <p:spPr>
          <a:xfrm>
            <a:off x="4987925" y="5910263"/>
            <a:ext cx="0" cy="24765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323A225-63BD-4767-A822-D464A5FD3584}"/>
              </a:ext>
            </a:extLst>
          </p:cNvPr>
          <p:cNvSpPr/>
          <p:nvPr/>
        </p:nvSpPr>
        <p:spPr>
          <a:xfrm>
            <a:off x="1441450" y="674688"/>
            <a:ext cx="6319838"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4579" name="Picture 2">
            <a:extLst>
              <a:ext uri="{FF2B5EF4-FFF2-40B4-BE49-F238E27FC236}">
                <a16:creationId xmlns:a16="http://schemas.microsoft.com/office/drawing/2014/main" id="{5AB2CDE7-4D6C-4F78-B55B-788465B2C1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908175"/>
            <a:ext cx="5756275" cy="4313238"/>
          </a:xfrm>
          <a:prstGeom prst="rect">
            <a:avLst/>
          </a:prstGeom>
          <a:solidFill>
            <a:srgbClr val="000000"/>
          </a:solidFill>
          <a:ln w="38100">
            <a:solidFill>
              <a:schemeClr val="bg1"/>
            </a:solidFill>
            <a:miter lim="800000"/>
            <a:headEnd/>
            <a:tailEnd/>
          </a:ln>
        </p:spPr>
      </p:pic>
      <p:sp>
        <p:nvSpPr>
          <p:cNvPr id="24580" name="Rectangle 3">
            <a:extLst>
              <a:ext uri="{FF2B5EF4-FFF2-40B4-BE49-F238E27FC236}">
                <a16:creationId xmlns:a16="http://schemas.microsoft.com/office/drawing/2014/main" id="{4760E2AD-72EF-4C65-B1BB-A89C64B8A070}"/>
              </a:ext>
            </a:extLst>
          </p:cNvPr>
          <p:cNvSpPr>
            <a:spLocks noChangeArrowheads="1"/>
          </p:cNvSpPr>
          <p:nvPr/>
        </p:nvSpPr>
        <p:spPr bwMode="auto">
          <a:xfrm>
            <a:off x="0" y="7096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Times New Roman" panose="02020603050405020304" pitchFamily="18" charset="0"/>
                <a:cs typeface="Arial" panose="020B0604020202020204" pitchFamily="34" charset="0"/>
              </a:rPr>
              <a:t>Figure 5.  </a:t>
            </a:r>
            <a:r>
              <a:rPr lang="en-US" altLang="en-US" sz="2400">
                <a:latin typeface="Arial" panose="020B0604020202020204" pitchFamily="34" charset="0"/>
                <a:ea typeface="Times New Roman" panose="02020603050405020304" pitchFamily="18" charset="0"/>
                <a:cs typeface="Arial" panose="020B0604020202020204" pitchFamily="34" charset="0"/>
              </a:rPr>
              <a:t>Illustration of a low-mass,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indoor centrifuge within a shielded habitat.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20677E-9466-4A22-8BF9-016EEE36A205}"/>
              </a:ext>
            </a:extLst>
          </p:cNvPr>
          <p:cNvSpPr/>
          <p:nvPr/>
        </p:nvSpPr>
        <p:spPr>
          <a:xfrm>
            <a:off x="868363" y="2332038"/>
            <a:ext cx="7458075" cy="3402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5603" name="Picture 2">
            <a:extLst>
              <a:ext uri="{FF2B5EF4-FFF2-40B4-BE49-F238E27FC236}">
                <a16:creationId xmlns:a16="http://schemas.microsoft.com/office/drawing/2014/main" id="{8C245314-DAE7-468B-9D0D-BC6373F6E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909" t="19669" b="41623"/>
          <a:stretch>
            <a:fillRect/>
          </a:stretch>
        </p:blipFill>
        <p:spPr bwMode="auto">
          <a:xfrm>
            <a:off x="868363" y="2368550"/>
            <a:ext cx="3487737" cy="320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a:extLst>
              <a:ext uri="{FF2B5EF4-FFF2-40B4-BE49-F238E27FC236}">
                <a16:creationId xmlns:a16="http://schemas.microsoft.com/office/drawing/2014/main" id="{D5E6D325-2CDD-4E07-9329-B0D1354DBC3C}"/>
              </a:ext>
            </a:extLst>
          </p:cNvPr>
          <p:cNvSpPr/>
          <p:nvPr/>
        </p:nvSpPr>
        <p:spPr>
          <a:xfrm>
            <a:off x="1762125" y="1187450"/>
            <a:ext cx="5578475" cy="566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5605" name="TextBox 2">
            <a:extLst>
              <a:ext uri="{FF2B5EF4-FFF2-40B4-BE49-F238E27FC236}">
                <a16:creationId xmlns:a16="http://schemas.microsoft.com/office/drawing/2014/main" id="{F7938721-9A3B-4B4A-BDF0-993261C9FC60}"/>
              </a:ext>
            </a:extLst>
          </p:cNvPr>
          <p:cNvSpPr txBox="1">
            <a:spLocks noChangeArrowheads="1"/>
          </p:cNvSpPr>
          <p:nvPr/>
        </p:nvSpPr>
        <p:spPr bwMode="auto">
          <a:xfrm>
            <a:off x="0" y="1192213"/>
            <a:ext cx="9139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Earth-level Hydrostatic Physiology</a:t>
            </a:r>
          </a:p>
        </p:txBody>
      </p:sp>
      <p:pic>
        <p:nvPicPr>
          <p:cNvPr id="9" name="Picture 2">
            <a:extLst>
              <a:ext uri="{FF2B5EF4-FFF2-40B4-BE49-F238E27FC236}">
                <a16:creationId xmlns:a16="http://schemas.microsoft.com/office/drawing/2014/main" id="{E6B168C6-AF19-4414-8051-8150ADD3B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7" t="19669" r="50639" b="41623"/>
          <a:stretch>
            <a:fillRect/>
          </a:stretch>
        </p:blipFill>
        <p:spPr bwMode="auto">
          <a:xfrm>
            <a:off x="4252913" y="2374900"/>
            <a:ext cx="4073525" cy="320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a:extLst>
              <a:ext uri="{FF2B5EF4-FFF2-40B4-BE49-F238E27FC236}">
                <a16:creationId xmlns:a16="http://schemas.microsoft.com/office/drawing/2014/main" id="{1E74AD64-F61C-4082-B0DB-7031B6C283E6}"/>
              </a:ext>
            </a:extLst>
          </p:cNvPr>
          <p:cNvSpPr/>
          <p:nvPr/>
        </p:nvSpPr>
        <p:spPr>
          <a:xfrm>
            <a:off x="4373563" y="3825875"/>
            <a:ext cx="3600450"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Image result for adjustable stand up desk">
            <a:extLst>
              <a:ext uri="{FF2B5EF4-FFF2-40B4-BE49-F238E27FC236}">
                <a16:creationId xmlns:a16="http://schemas.microsoft.com/office/drawing/2014/main" id="{90C5659A-7EBE-42F5-8F7B-18DD2DFF7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975" y="1763713"/>
            <a:ext cx="31369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B3AE25C7-6673-4902-8F24-2AF9AB203B97}"/>
              </a:ext>
            </a:extLst>
          </p:cNvPr>
          <p:cNvSpPr/>
          <p:nvPr/>
        </p:nvSpPr>
        <p:spPr>
          <a:xfrm>
            <a:off x="2693988" y="676275"/>
            <a:ext cx="3773487" cy="566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6628" name="TextBox 2">
            <a:extLst>
              <a:ext uri="{FF2B5EF4-FFF2-40B4-BE49-F238E27FC236}">
                <a16:creationId xmlns:a16="http://schemas.microsoft.com/office/drawing/2014/main" id="{372C1639-1C79-4AEB-947D-A6F10838D0C9}"/>
              </a:ext>
            </a:extLst>
          </p:cNvPr>
          <p:cNvSpPr txBox="1">
            <a:spLocks noChangeArrowheads="1"/>
          </p:cNvSpPr>
          <p:nvPr/>
        </p:nvSpPr>
        <p:spPr bwMode="auto">
          <a:xfrm>
            <a:off x="0" y="682625"/>
            <a:ext cx="9139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“Sedentary Activities”</a:t>
            </a:r>
          </a:p>
        </p:txBody>
      </p:sp>
      <p:pic>
        <p:nvPicPr>
          <p:cNvPr id="72708" name="Picture 4" descr="Image result for stand up computer stand">
            <a:extLst>
              <a:ext uri="{FF2B5EF4-FFF2-40B4-BE49-F238E27FC236}">
                <a16:creationId xmlns:a16="http://schemas.microsoft.com/office/drawing/2014/main" id="{BF1DA7E0-5240-493F-A43A-B63FE46B4C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463" y="1763713"/>
            <a:ext cx="3960812"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27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495B3779-D390-4784-BF6B-F8EDF4596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3" y="2679700"/>
            <a:ext cx="743585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a:extLst>
              <a:ext uri="{FF2B5EF4-FFF2-40B4-BE49-F238E27FC236}">
                <a16:creationId xmlns:a16="http://schemas.microsoft.com/office/drawing/2014/main" id="{33401BDD-300B-4E2E-8B65-039173CF011E}"/>
              </a:ext>
            </a:extLst>
          </p:cNvPr>
          <p:cNvSpPr/>
          <p:nvPr/>
        </p:nvSpPr>
        <p:spPr>
          <a:xfrm>
            <a:off x="1069975" y="1303338"/>
            <a:ext cx="7081838"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7652" name="Rectangle 5">
            <a:extLst>
              <a:ext uri="{FF2B5EF4-FFF2-40B4-BE49-F238E27FC236}">
                <a16:creationId xmlns:a16="http://schemas.microsoft.com/office/drawing/2014/main" id="{A38C8ADB-798D-4CAB-BD84-72D6B63DDCAD}"/>
              </a:ext>
            </a:extLst>
          </p:cNvPr>
          <p:cNvSpPr>
            <a:spLocks noChangeArrowheads="1"/>
          </p:cNvSpPr>
          <p:nvPr/>
        </p:nvSpPr>
        <p:spPr bwMode="auto">
          <a:xfrm>
            <a:off x="0" y="1330325"/>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Times New Roman" panose="02020603050405020304" pitchFamily="18" charset="0"/>
                <a:cs typeface="Arial" panose="020B0604020202020204" pitchFamily="34" charset="0"/>
              </a:rPr>
              <a:t>Table 2. </a:t>
            </a:r>
            <a:r>
              <a:rPr lang="en-US" altLang="en-US" sz="2400">
                <a:latin typeface="Arial" panose="020B0604020202020204" pitchFamily="34" charset="0"/>
                <a:ea typeface="Times New Roman" panose="02020603050405020304" pitchFamily="18" charset="0"/>
                <a:cs typeface="Arial" panose="020B0604020202020204" pitchFamily="34" charset="0"/>
              </a:rPr>
              <a:t> Examples of sedentary activities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able to be conducted in an 11 rpm centrifuge.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EDBFB4C6-232D-4590-A0AE-F4FAB71323F9}"/>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81025" y="3149600"/>
            <a:ext cx="8075613" cy="2070100"/>
          </a:xfrm>
          <a:prstGeom prst="rect">
            <a:avLst/>
          </a:prstGeom>
          <a:noFill/>
          <a:ln w="635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ounded Rectangle 4">
            <a:extLst>
              <a:ext uri="{FF2B5EF4-FFF2-40B4-BE49-F238E27FC236}">
                <a16:creationId xmlns:a16="http://schemas.microsoft.com/office/drawing/2014/main" id="{A889A6B6-8296-43F2-9776-597A81B4887A}"/>
              </a:ext>
            </a:extLst>
          </p:cNvPr>
          <p:cNvSpPr/>
          <p:nvPr/>
        </p:nvSpPr>
        <p:spPr>
          <a:xfrm>
            <a:off x="1371600" y="1352550"/>
            <a:ext cx="6424613"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8676" name="Rectangle 5">
            <a:extLst>
              <a:ext uri="{FF2B5EF4-FFF2-40B4-BE49-F238E27FC236}">
                <a16:creationId xmlns:a16="http://schemas.microsoft.com/office/drawing/2014/main" id="{53429A0D-9681-4787-95D4-65C63145BE95}"/>
              </a:ext>
            </a:extLst>
          </p:cNvPr>
          <p:cNvSpPr>
            <a:spLocks noChangeArrowheads="1"/>
          </p:cNvSpPr>
          <p:nvPr/>
        </p:nvSpPr>
        <p:spPr bwMode="auto">
          <a:xfrm>
            <a:off x="0" y="1392238"/>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Times New Roman" panose="02020603050405020304" pitchFamily="18" charset="0"/>
                <a:cs typeface="Arial" panose="020B0604020202020204" pitchFamily="34" charset="0"/>
              </a:rPr>
              <a:t>Figure 6.  </a:t>
            </a:r>
            <a:r>
              <a:rPr lang="en-US" altLang="en-US" sz="2400">
                <a:latin typeface="Arial" panose="020B0604020202020204" pitchFamily="34" charset="0"/>
                <a:ea typeface="Times New Roman" panose="02020603050405020304" pitchFamily="18" charset="0"/>
                <a:cs typeface="Arial" panose="020B0604020202020204" pitchFamily="34" charset="0"/>
              </a:rPr>
              <a:t>Conducting sedentary activities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within a 4-meter centrifuge at 11 rpm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479DB03-2FA9-438F-99AB-6C990FA956AA}"/>
              </a:ext>
            </a:extLst>
          </p:cNvPr>
          <p:cNvSpPr/>
          <p:nvPr/>
        </p:nvSpPr>
        <p:spPr>
          <a:xfrm>
            <a:off x="3094038" y="1476375"/>
            <a:ext cx="2862262" cy="566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699" name="TextBox 2">
            <a:extLst>
              <a:ext uri="{FF2B5EF4-FFF2-40B4-BE49-F238E27FC236}">
                <a16:creationId xmlns:a16="http://schemas.microsoft.com/office/drawing/2014/main" id="{AE226647-0BC4-4DF4-8FBB-E3A48900E236}"/>
              </a:ext>
            </a:extLst>
          </p:cNvPr>
          <p:cNvSpPr txBox="1">
            <a:spLocks noChangeArrowheads="1"/>
          </p:cNvSpPr>
          <p:nvPr/>
        </p:nvSpPr>
        <p:spPr bwMode="auto">
          <a:xfrm>
            <a:off x="-4763" y="1489075"/>
            <a:ext cx="9144001"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b="1">
                <a:ea typeface="MS PGothic" panose="020B0600070205080204" pitchFamily="34" charset="-128"/>
              </a:rPr>
              <a:t>Social Factors</a:t>
            </a:r>
          </a:p>
        </p:txBody>
      </p:sp>
      <p:pic>
        <p:nvPicPr>
          <p:cNvPr id="5" name="Picture 2" descr="http://i.telegraph.co.uk/multimedia/archive/01808/trailingspouse_1808347c.jpg">
            <a:extLst>
              <a:ext uri="{FF2B5EF4-FFF2-40B4-BE49-F238E27FC236}">
                <a16:creationId xmlns:a16="http://schemas.microsoft.com/office/drawing/2014/main" id="{FC8BD138-2628-4C50-A6B4-344A3EA13B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6688" y="2600325"/>
            <a:ext cx="3570287" cy="2227263"/>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02E824C9-E687-4CBE-96B3-B80B1C2F747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5675" y="2417763"/>
            <a:ext cx="4660900" cy="31623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3D521DB-8852-45FE-9750-3180C388D3DD}"/>
              </a:ext>
            </a:extLst>
          </p:cNvPr>
          <p:cNvSpPr/>
          <p:nvPr/>
        </p:nvSpPr>
        <p:spPr>
          <a:xfrm>
            <a:off x="4999038" y="2506663"/>
            <a:ext cx="1816100" cy="1397000"/>
          </a:xfrm>
          <a:prstGeom prst="rect">
            <a:avLst/>
          </a:prstGeom>
          <a:solidFill>
            <a:srgbClr val="F3F3F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ounded Rectangle 12">
            <a:extLst>
              <a:ext uri="{FF2B5EF4-FFF2-40B4-BE49-F238E27FC236}">
                <a16:creationId xmlns:a16="http://schemas.microsoft.com/office/drawing/2014/main" id="{C2AA9F9A-C091-48D4-818B-607B64740233}"/>
              </a:ext>
            </a:extLst>
          </p:cNvPr>
          <p:cNvSpPr/>
          <p:nvPr/>
        </p:nvSpPr>
        <p:spPr>
          <a:xfrm>
            <a:off x="3209925" y="1058863"/>
            <a:ext cx="2671763" cy="482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725" name="TextBox 2">
            <a:extLst>
              <a:ext uri="{FF2B5EF4-FFF2-40B4-BE49-F238E27FC236}">
                <a16:creationId xmlns:a16="http://schemas.microsoft.com/office/drawing/2014/main" id="{D02A7C3C-CD8E-4670-9025-C4030CCDF047}"/>
              </a:ext>
            </a:extLst>
          </p:cNvPr>
          <p:cNvSpPr txBox="1">
            <a:spLocks noChangeArrowheads="1"/>
          </p:cNvSpPr>
          <p:nvPr/>
        </p:nvSpPr>
        <p:spPr bwMode="auto">
          <a:xfrm>
            <a:off x="-4763" y="1065213"/>
            <a:ext cx="914400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MS PGothic" panose="020B0600070205080204" pitchFamily="34" charset="-128"/>
                <a:cs typeface="Arial" panose="020B0604020202020204" pitchFamily="34" charset="0"/>
              </a:rPr>
              <a:t>Social Factors</a:t>
            </a:r>
          </a:p>
        </p:txBody>
      </p:sp>
      <p:sp>
        <p:nvSpPr>
          <p:cNvPr id="7" name="TextBox 2">
            <a:extLst>
              <a:ext uri="{FF2B5EF4-FFF2-40B4-BE49-F238E27FC236}">
                <a16:creationId xmlns:a16="http://schemas.microsoft.com/office/drawing/2014/main" id="{2B1A2EEC-F45A-4E3E-9D16-E4F73E9ECD26}"/>
              </a:ext>
            </a:extLst>
          </p:cNvPr>
          <p:cNvSpPr txBox="1">
            <a:spLocks noChangeArrowheads="1"/>
          </p:cNvSpPr>
          <p:nvPr/>
        </p:nvSpPr>
        <p:spPr bwMode="auto">
          <a:xfrm>
            <a:off x="0" y="5699125"/>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i="1">
                <a:solidFill>
                  <a:srgbClr val="FFFFFF"/>
                </a:solidFill>
                <a:ea typeface="MS PGothic" panose="020B0600070205080204" pitchFamily="34" charset="-128"/>
              </a:rPr>
              <a:t>Parents with dependent children back on Earth.</a:t>
            </a:r>
            <a:endParaRPr lang="en-US" altLang="en-US" sz="1400" i="1">
              <a:solidFill>
                <a:srgbClr val="FFFFFF"/>
              </a:solidFill>
              <a:ea typeface="MS PGothic"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a:extLst>
              <a:ext uri="{FF2B5EF4-FFF2-40B4-BE49-F238E27FC236}">
                <a16:creationId xmlns:a16="http://schemas.microsoft.com/office/drawing/2014/main" id="{991B84AE-FC90-4282-9EA0-0A7A05684526}"/>
              </a:ext>
            </a:extLst>
          </p:cNvPr>
          <p:cNvPicPr>
            <a:picLocks noChangeAspect="1"/>
          </p:cNvPicPr>
          <p:nvPr/>
        </p:nvPicPr>
        <p:blipFill>
          <a:blip r:embed="rId2">
            <a:extLst>
              <a:ext uri="{28A0092B-C50C-407E-A947-70E740481C1C}">
                <a14:useLocalDpi xmlns:a14="http://schemas.microsoft.com/office/drawing/2010/main" val="0"/>
              </a:ext>
            </a:extLst>
          </a:blip>
          <a:srcRect l="1170" r="8305"/>
          <a:stretch>
            <a:fillRect/>
          </a:stretch>
        </p:blipFill>
        <p:spPr bwMode="auto">
          <a:xfrm>
            <a:off x="2298700" y="2446338"/>
            <a:ext cx="4564063" cy="3132137"/>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Box 2">
            <a:extLst>
              <a:ext uri="{FF2B5EF4-FFF2-40B4-BE49-F238E27FC236}">
                <a16:creationId xmlns:a16="http://schemas.microsoft.com/office/drawing/2014/main" id="{310ABB17-B2AF-4970-AB6E-911DE9EFD570}"/>
              </a:ext>
            </a:extLst>
          </p:cNvPr>
          <p:cNvSpPr txBox="1">
            <a:spLocks noChangeArrowheads="1"/>
          </p:cNvSpPr>
          <p:nvPr/>
        </p:nvSpPr>
        <p:spPr bwMode="auto">
          <a:xfrm>
            <a:off x="0" y="5699125"/>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i="1">
                <a:solidFill>
                  <a:srgbClr val="FFFFFF"/>
                </a:solidFill>
                <a:ea typeface="MS PGothic" panose="020B0600070205080204" pitchFamily="34" charset="-128"/>
              </a:rPr>
              <a:t>Crew with spouses back on Earth.</a:t>
            </a:r>
            <a:endParaRPr lang="en-US" altLang="en-US" sz="1400" i="1">
              <a:solidFill>
                <a:srgbClr val="FFFFFF"/>
              </a:solidFill>
              <a:ea typeface="MS PGothic" panose="020B0600070205080204" pitchFamily="34" charset="-128"/>
            </a:endParaRPr>
          </a:p>
        </p:txBody>
      </p:sp>
      <p:sp>
        <p:nvSpPr>
          <p:cNvPr id="6" name="Rounded Rectangle 5">
            <a:extLst>
              <a:ext uri="{FF2B5EF4-FFF2-40B4-BE49-F238E27FC236}">
                <a16:creationId xmlns:a16="http://schemas.microsoft.com/office/drawing/2014/main" id="{9D2410E0-757A-4E87-8443-939B410DEB25}"/>
              </a:ext>
            </a:extLst>
          </p:cNvPr>
          <p:cNvSpPr/>
          <p:nvPr/>
        </p:nvSpPr>
        <p:spPr>
          <a:xfrm>
            <a:off x="3209925" y="1058863"/>
            <a:ext cx="2671763" cy="482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749" name="TextBox 2">
            <a:extLst>
              <a:ext uri="{FF2B5EF4-FFF2-40B4-BE49-F238E27FC236}">
                <a16:creationId xmlns:a16="http://schemas.microsoft.com/office/drawing/2014/main" id="{2D7ED18B-352B-4B53-8C79-21E602A62D53}"/>
              </a:ext>
            </a:extLst>
          </p:cNvPr>
          <p:cNvSpPr txBox="1">
            <a:spLocks noChangeArrowheads="1"/>
          </p:cNvSpPr>
          <p:nvPr/>
        </p:nvSpPr>
        <p:spPr bwMode="auto">
          <a:xfrm>
            <a:off x="-4763" y="1065213"/>
            <a:ext cx="914400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MS PGothic" panose="020B0600070205080204" pitchFamily="34" charset="-128"/>
                <a:cs typeface="Arial" panose="020B0604020202020204" pitchFamily="34" charset="0"/>
              </a:rPr>
              <a:t>Social Factors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mark watney cover">
            <a:extLst>
              <a:ext uri="{FF2B5EF4-FFF2-40B4-BE49-F238E27FC236}">
                <a16:creationId xmlns:a16="http://schemas.microsoft.com/office/drawing/2014/main" id="{BFF54B2F-230D-4A17-8AB9-09B474D99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508250"/>
            <a:ext cx="2089150" cy="301148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4" descr="Image result for mark watney cover">
            <a:extLst>
              <a:ext uri="{FF2B5EF4-FFF2-40B4-BE49-F238E27FC236}">
                <a16:creationId xmlns:a16="http://schemas.microsoft.com/office/drawing/2014/main" id="{A6C3BA47-FFFD-44D1-BF7F-8AC1E667D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7225" y="2508250"/>
            <a:ext cx="5357813" cy="301148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 name="Rounded Rectangle 5">
            <a:extLst>
              <a:ext uri="{FF2B5EF4-FFF2-40B4-BE49-F238E27FC236}">
                <a16:creationId xmlns:a16="http://schemas.microsoft.com/office/drawing/2014/main" id="{F436A058-018F-4E48-9786-FED766B68B78}"/>
              </a:ext>
            </a:extLst>
          </p:cNvPr>
          <p:cNvSpPr/>
          <p:nvPr/>
        </p:nvSpPr>
        <p:spPr>
          <a:xfrm>
            <a:off x="3427413" y="1390650"/>
            <a:ext cx="2216150" cy="48418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125" name="TextBox 2">
            <a:extLst>
              <a:ext uri="{FF2B5EF4-FFF2-40B4-BE49-F238E27FC236}">
                <a16:creationId xmlns:a16="http://schemas.microsoft.com/office/drawing/2014/main" id="{F303A867-AC06-431F-96A1-D608EE6EFDAF}"/>
              </a:ext>
            </a:extLst>
          </p:cNvPr>
          <p:cNvSpPr txBox="1">
            <a:spLocks noChangeArrowheads="1"/>
          </p:cNvSpPr>
          <p:nvPr/>
        </p:nvSpPr>
        <p:spPr bwMode="auto">
          <a:xfrm>
            <a:off x="-4763" y="1387475"/>
            <a:ext cx="914400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MS PGothic" panose="020B0600070205080204" pitchFamily="34" charset="-128"/>
                <a:cs typeface="Arial" panose="020B0604020202020204" pitchFamily="34" charset="0"/>
              </a:rPr>
              <a:t>Introduction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a:extLst>
              <a:ext uri="{FF2B5EF4-FFF2-40B4-BE49-F238E27FC236}">
                <a16:creationId xmlns:a16="http://schemas.microsoft.com/office/drawing/2014/main" id="{00F7357D-0EAB-4C6A-B151-4B49BC8D84D8}"/>
              </a:ext>
            </a:extLst>
          </p:cNvPr>
          <p:cNvPicPr>
            <a:picLocks noChangeAspect="1"/>
          </p:cNvPicPr>
          <p:nvPr/>
        </p:nvPicPr>
        <p:blipFill>
          <a:blip r:embed="rId2">
            <a:extLst>
              <a:ext uri="{28A0092B-C50C-407E-A947-70E740481C1C}">
                <a14:useLocalDpi xmlns:a14="http://schemas.microsoft.com/office/drawing/2010/main" val="0"/>
              </a:ext>
            </a:extLst>
          </a:blip>
          <a:srcRect b="23051"/>
          <a:stretch>
            <a:fillRect/>
          </a:stretch>
        </p:blipFill>
        <p:spPr bwMode="auto">
          <a:xfrm>
            <a:off x="2405063" y="2344738"/>
            <a:ext cx="4338637" cy="32131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771" name="TextBox 2">
            <a:extLst>
              <a:ext uri="{FF2B5EF4-FFF2-40B4-BE49-F238E27FC236}">
                <a16:creationId xmlns:a16="http://schemas.microsoft.com/office/drawing/2014/main" id="{F03E9E84-E1F2-4EF8-B0B7-3414399268BC}"/>
              </a:ext>
            </a:extLst>
          </p:cNvPr>
          <p:cNvSpPr txBox="1">
            <a:spLocks noChangeArrowheads="1"/>
          </p:cNvSpPr>
          <p:nvPr/>
        </p:nvSpPr>
        <p:spPr bwMode="auto">
          <a:xfrm>
            <a:off x="0" y="5699125"/>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800" i="1">
                <a:solidFill>
                  <a:srgbClr val="FFFFFF"/>
                </a:solidFill>
                <a:ea typeface="MS PGothic" panose="020B0600070205080204" pitchFamily="34" charset="-128"/>
              </a:rPr>
              <a:t>Singles working and living together in confined quarters.</a:t>
            </a:r>
            <a:endParaRPr lang="en-US" altLang="en-US" sz="1400" i="1">
              <a:solidFill>
                <a:srgbClr val="FFFFFF"/>
              </a:solidFill>
              <a:ea typeface="MS PGothic" panose="020B0600070205080204" pitchFamily="34" charset="-128"/>
            </a:endParaRPr>
          </a:p>
        </p:txBody>
      </p:sp>
      <p:sp>
        <p:nvSpPr>
          <p:cNvPr id="6" name="Rounded Rectangle 5">
            <a:extLst>
              <a:ext uri="{FF2B5EF4-FFF2-40B4-BE49-F238E27FC236}">
                <a16:creationId xmlns:a16="http://schemas.microsoft.com/office/drawing/2014/main" id="{82072FB5-8C93-4A49-A206-4D765C118300}"/>
              </a:ext>
            </a:extLst>
          </p:cNvPr>
          <p:cNvSpPr/>
          <p:nvPr/>
        </p:nvSpPr>
        <p:spPr>
          <a:xfrm>
            <a:off x="3209925" y="1058863"/>
            <a:ext cx="2671763" cy="482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773" name="TextBox 2">
            <a:extLst>
              <a:ext uri="{FF2B5EF4-FFF2-40B4-BE49-F238E27FC236}">
                <a16:creationId xmlns:a16="http://schemas.microsoft.com/office/drawing/2014/main" id="{7400C06F-39BB-448B-84EA-7D34896D54FE}"/>
              </a:ext>
            </a:extLst>
          </p:cNvPr>
          <p:cNvSpPr txBox="1">
            <a:spLocks noChangeArrowheads="1"/>
          </p:cNvSpPr>
          <p:nvPr/>
        </p:nvSpPr>
        <p:spPr bwMode="auto">
          <a:xfrm>
            <a:off x="-4763" y="1065213"/>
            <a:ext cx="914400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MS PGothic" panose="020B0600070205080204" pitchFamily="34" charset="-128"/>
                <a:cs typeface="Arial" panose="020B0604020202020204" pitchFamily="34" charset="0"/>
              </a:rPr>
              <a:t>Social Factors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a:extLst>
              <a:ext uri="{FF2B5EF4-FFF2-40B4-BE49-F238E27FC236}">
                <a16:creationId xmlns:a16="http://schemas.microsoft.com/office/drawing/2014/main" id="{F39EF358-4703-4C4F-96C5-AAB85048B1B0}"/>
              </a:ext>
            </a:extLst>
          </p:cNvPr>
          <p:cNvPicPr>
            <a:picLocks noChangeAspect="1"/>
          </p:cNvPicPr>
          <p:nvPr/>
        </p:nvPicPr>
        <p:blipFill>
          <a:blip r:embed="rId3">
            <a:extLst>
              <a:ext uri="{28A0092B-C50C-407E-A947-70E740481C1C}">
                <a14:useLocalDpi xmlns:a14="http://schemas.microsoft.com/office/drawing/2010/main" val="0"/>
              </a:ext>
            </a:extLst>
          </a:blip>
          <a:srcRect r="76053"/>
          <a:stretch>
            <a:fillRect/>
          </a:stretch>
        </p:blipFill>
        <p:spPr bwMode="auto">
          <a:xfrm>
            <a:off x="242888" y="296863"/>
            <a:ext cx="202565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
            <a:extLst>
              <a:ext uri="{FF2B5EF4-FFF2-40B4-BE49-F238E27FC236}">
                <a16:creationId xmlns:a16="http://schemas.microsoft.com/office/drawing/2014/main" id="{8E27913A-1EB9-46A6-8902-1724B5D49656}"/>
              </a:ext>
            </a:extLst>
          </p:cNvPr>
          <p:cNvPicPr>
            <a:picLocks noChangeAspect="1"/>
          </p:cNvPicPr>
          <p:nvPr/>
        </p:nvPicPr>
        <p:blipFill>
          <a:blip r:embed="rId3">
            <a:extLst>
              <a:ext uri="{28A0092B-C50C-407E-A947-70E740481C1C}">
                <a14:useLocalDpi xmlns:a14="http://schemas.microsoft.com/office/drawing/2010/main" val="0"/>
              </a:ext>
            </a:extLst>
          </a:blip>
          <a:srcRect l="24054" r="49983"/>
          <a:stretch>
            <a:fillRect/>
          </a:stretch>
        </p:blipFill>
        <p:spPr bwMode="auto">
          <a:xfrm>
            <a:off x="2328863" y="293688"/>
            <a:ext cx="2195512"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
            <a:extLst>
              <a:ext uri="{FF2B5EF4-FFF2-40B4-BE49-F238E27FC236}">
                <a16:creationId xmlns:a16="http://schemas.microsoft.com/office/drawing/2014/main" id="{9D78D748-2A76-44FE-A3CA-35FCF5508E68}"/>
              </a:ext>
            </a:extLst>
          </p:cNvPr>
          <p:cNvPicPr>
            <a:picLocks noChangeAspect="1"/>
          </p:cNvPicPr>
          <p:nvPr/>
        </p:nvPicPr>
        <p:blipFill>
          <a:blip r:embed="rId3">
            <a:extLst>
              <a:ext uri="{28A0092B-C50C-407E-A947-70E740481C1C}">
                <a14:useLocalDpi xmlns:a14="http://schemas.microsoft.com/office/drawing/2010/main" val="0"/>
              </a:ext>
            </a:extLst>
          </a:blip>
          <a:srcRect l="51254" r="24432"/>
          <a:stretch>
            <a:fillRect/>
          </a:stretch>
        </p:blipFill>
        <p:spPr bwMode="auto">
          <a:xfrm>
            <a:off x="4749800" y="293688"/>
            <a:ext cx="2055813"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
            <a:extLst>
              <a:ext uri="{FF2B5EF4-FFF2-40B4-BE49-F238E27FC236}">
                <a16:creationId xmlns:a16="http://schemas.microsoft.com/office/drawing/2014/main" id="{A0CACDCD-E454-4E5A-B1BE-D64492CCDA05}"/>
              </a:ext>
            </a:extLst>
          </p:cNvPr>
          <p:cNvPicPr>
            <a:picLocks noChangeAspect="1"/>
          </p:cNvPicPr>
          <p:nvPr/>
        </p:nvPicPr>
        <p:blipFill>
          <a:blip r:embed="rId3">
            <a:extLst>
              <a:ext uri="{28A0092B-C50C-407E-A947-70E740481C1C}">
                <a14:useLocalDpi xmlns:a14="http://schemas.microsoft.com/office/drawing/2010/main" val="0"/>
              </a:ext>
            </a:extLst>
          </a:blip>
          <a:srcRect l="75568" r="14"/>
          <a:stretch>
            <a:fillRect/>
          </a:stretch>
        </p:blipFill>
        <p:spPr bwMode="auto">
          <a:xfrm>
            <a:off x="6826250" y="293688"/>
            <a:ext cx="2063750" cy="634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7E9D119-8771-44DA-AC3B-DFAA87342798}"/>
              </a:ext>
            </a:extLst>
          </p:cNvPr>
          <p:cNvSpPr/>
          <p:nvPr/>
        </p:nvSpPr>
        <p:spPr>
          <a:xfrm>
            <a:off x="0" y="2917825"/>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58C1D74D-95B5-45C5-8F7A-B63C37F0AEFB}"/>
              </a:ext>
            </a:extLst>
          </p:cNvPr>
          <p:cNvSpPr/>
          <p:nvPr/>
        </p:nvSpPr>
        <p:spPr>
          <a:xfrm>
            <a:off x="7938" y="6111875"/>
            <a:ext cx="9144000"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Rectangle 2">
            <a:extLst>
              <a:ext uri="{FF2B5EF4-FFF2-40B4-BE49-F238E27FC236}">
                <a16:creationId xmlns:a16="http://schemas.microsoft.com/office/drawing/2014/main" id="{B28E978B-1BA5-4668-AABD-73B69F84BABD}"/>
              </a:ext>
            </a:extLst>
          </p:cNvPr>
          <p:cNvSpPr/>
          <p:nvPr/>
        </p:nvSpPr>
        <p:spPr>
          <a:xfrm>
            <a:off x="298450" y="428625"/>
            <a:ext cx="1952625" cy="246221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F27981DD-3C6B-4268-AE3E-E883E4C7F241}"/>
              </a:ext>
            </a:extLst>
          </p:cNvPr>
          <p:cNvSpPr/>
          <p:nvPr/>
        </p:nvSpPr>
        <p:spPr>
          <a:xfrm>
            <a:off x="2401888" y="431800"/>
            <a:ext cx="1968500" cy="2463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84B2AC8D-8650-4238-A38D-DA7FBF1A0D26}"/>
              </a:ext>
            </a:extLst>
          </p:cNvPr>
          <p:cNvSpPr/>
          <p:nvPr/>
        </p:nvSpPr>
        <p:spPr>
          <a:xfrm>
            <a:off x="268288" y="3636963"/>
            <a:ext cx="1968500" cy="2463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a:extLst>
              <a:ext uri="{FF2B5EF4-FFF2-40B4-BE49-F238E27FC236}">
                <a16:creationId xmlns:a16="http://schemas.microsoft.com/office/drawing/2014/main" id="{888A274B-F543-4E0B-A831-71F62D1BAD06}"/>
              </a:ext>
            </a:extLst>
          </p:cNvPr>
          <p:cNvSpPr/>
          <p:nvPr/>
        </p:nvSpPr>
        <p:spPr>
          <a:xfrm>
            <a:off x="2389188" y="3632200"/>
            <a:ext cx="1968500" cy="2463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74D22CCB-B81E-4187-95CA-80B0F3B90A44}"/>
              </a:ext>
            </a:extLst>
          </p:cNvPr>
          <p:cNvSpPr/>
          <p:nvPr/>
        </p:nvSpPr>
        <p:spPr>
          <a:xfrm>
            <a:off x="4791075" y="441325"/>
            <a:ext cx="1968500" cy="2462213"/>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B84ED6A0-5F79-4AE3-A043-9DCE30090E61}"/>
              </a:ext>
            </a:extLst>
          </p:cNvPr>
          <p:cNvSpPr/>
          <p:nvPr/>
        </p:nvSpPr>
        <p:spPr>
          <a:xfrm>
            <a:off x="6878638" y="436563"/>
            <a:ext cx="1968500" cy="2463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6D99FDD7-2207-42FD-BB20-4CECA0E2EC15}"/>
              </a:ext>
            </a:extLst>
          </p:cNvPr>
          <p:cNvSpPr/>
          <p:nvPr/>
        </p:nvSpPr>
        <p:spPr>
          <a:xfrm>
            <a:off x="4778375" y="3632200"/>
            <a:ext cx="1968500" cy="2463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9C060C84-DBAA-4B5C-8FAA-01CF1478F5C4}"/>
              </a:ext>
            </a:extLst>
          </p:cNvPr>
          <p:cNvSpPr/>
          <p:nvPr/>
        </p:nvSpPr>
        <p:spPr>
          <a:xfrm>
            <a:off x="6865938" y="3636963"/>
            <a:ext cx="1968500" cy="246380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E242BD2A-2655-4A93-80BD-CF3C738565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2414588"/>
            <a:ext cx="3762375" cy="33147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 name="Rounded Rectangle 8">
            <a:extLst>
              <a:ext uri="{FF2B5EF4-FFF2-40B4-BE49-F238E27FC236}">
                <a16:creationId xmlns:a16="http://schemas.microsoft.com/office/drawing/2014/main" id="{F2D13C8D-AD1A-464A-9136-B0CA38502CC0}"/>
              </a:ext>
            </a:extLst>
          </p:cNvPr>
          <p:cNvSpPr/>
          <p:nvPr/>
        </p:nvSpPr>
        <p:spPr>
          <a:xfrm>
            <a:off x="3209925" y="1058863"/>
            <a:ext cx="2671763" cy="482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844" name="TextBox 2">
            <a:extLst>
              <a:ext uri="{FF2B5EF4-FFF2-40B4-BE49-F238E27FC236}">
                <a16:creationId xmlns:a16="http://schemas.microsoft.com/office/drawing/2014/main" id="{2CCBB314-3C25-44A8-B964-8E030BDA8016}"/>
              </a:ext>
            </a:extLst>
          </p:cNvPr>
          <p:cNvSpPr txBox="1">
            <a:spLocks noChangeArrowheads="1"/>
          </p:cNvSpPr>
          <p:nvPr/>
        </p:nvSpPr>
        <p:spPr bwMode="auto">
          <a:xfrm>
            <a:off x="-4763" y="1065213"/>
            <a:ext cx="914400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MS PGothic" panose="020B0600070205080204" pitchFamily="34" charset="-128"/>
                <a:cs typeface="Arial" panose="020B0604020202020204" pitchFamily="34" charset="0"/>
              </a:rPr>
              <a:t>Social Factors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3A595C43-9F2C-4B9D-AFFF-8B4A71A2C71C}"/>
              </a:ext>
            </a:extLst>
          </p:cNvPr>
          <p:cNvSpPr>
            <a:spLocks noChangeArrowheads="1"/>
          </p:cNvSpPr>
          <p:nvPr/>
        </p:nvSpPr>
        <p:spPr bwMode="auto">
          <a:xfrm>
            <a:off x="1016000" y="2422525"/>
            <a:ext cx="7094538"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solidFill>
                  <a:schemeClr val="bg1"/>
                </a:solidFill>
                <a:latin typeface="Arial" panose="020B0604020202020204" pitchFamily="34" charset="0"/>
                <a:ea typeface="Times New Roman" panose="02020603050405020304" pitchFamily="18" charset="0"/>
                <a:cs typeface="Arial" panose="020B0604020202020204" pitchFamily="34" charset="0"/>
              </a:rPr>
              <a:t>There are a number of opportunities unique to crewed missions to reduce overall mission costs.  We have focused upon five approaches which would allow for extending crew stay.  These include: sufficient supplies, reliability of life support systems, radiation protection, rotational gravity, and ensuring that the initial crew’s social status is compatible with extended stays.  It appears that there may be readily available strategies to address these five factors.  Extending crew stay would reduce crew rotation costs, reduce the risk of crew loss, and so set the stage for establishing a permanent off-Earth base.</a:t>
            </a:r>
          </a:p>
        </p:txBody>
      </p:sp>
      <p:sp>
        <p:nvSpPr>
          <p:cNvPr id="6" name="Rounded Rectangle 5">
            <a:extLst>
              <a:ext uri="{FF2B5EF4-FFF2-40B4-BE49-F238E27FC236}">
                <a16:creationId xmlns:a16="http://schemas.microsoft.com/office/drawing/2014/main" id="{2CAA0B52-D0BE-4C3E-BD5D-F735937749D7}"/>
              </a:ext>
            </a:extLst>
          </p:cNvPr>
          <p:cNvSpPr/>
          <p:nvPr/>
        </p:nvSpPr>
        <p:spPr>
          <a:xfrm>
            <a:off x="3419475" y="1058863"/>
            <a:ext cx="2273300" cy="482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6868" name="TextBox 2">
            <a:extLst>
              <a:ext uri="{FF2B5EF4-FFF2-40B4-BE49-F238E27FC236}">
                <a16:creationId xmlns:a16="http://schemas.microsoft.com/office/drawing/2014/main" id="{9B91A0DA-0DDE-449A-B331-D5B429437A6C}"/>
              </a:ext>
            </a:extLst>
          </p:cNvPr>
          <p:cNvSpPr txBox="1">
            <a:spLocks noChangeArrowheads="1"/>
          </p:cNvSpPr>
          <p:nvPr/>
        </p:nvSpPr>
        <p:spPr bwMode="auto">
          <a:xfrm>
            <a:off x="-4763" y="1065213"/>
            <a:ext cx="914400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MS PGothic" panose="020B0600070205080204" pitchFamily="34" charset="-128"/>
                <a:cs typeface="Arial" panose="020B0604020202020204" pitchFamily="34" charset="0"/>
              </a:rPr>
              <a:t>Conclusions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sueellenwelfonderauthor.files.wordpress.com/2013/05/a-cat-cute-standing-kitten-bugging-for-a-second.jpg">
            <a:extLst>
              <a:ext uri="{FF2B5EF4-FFF2-40B4-BE49-F238E27FC236}">
                <a16:creationId xmlns:a16="http://schemas.microsoft.com/office/drawing/2014/main" id="{97DCA645-FF03-4B34-8F61-AC3A049992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2425700"/>
            <a:ext cx="2614613" cy="2941638"/>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7891" name="TextBox 2">
            <a:extLst>
              <a:ext uri="{FF2B5EF4-FFF2-40B4-BE49-F238E27FC236}">
                <a16:creationId xmlns:a16="http://schemas.microsoft.com/office/drawing/2014/main" id="{477AD1F2-1830-4ED5-984E-9B62887D525E}"/>
              </a:ext>
            </a:extLst>
          </p:cNvPr>
          <p:cNvSpPr txBox="1">
            <a:spLocks noChangeArrowheads="1"/>
          </p:cNvSpPr>
          <p:nvPr/>
        </p:nvSpPr>
        <p:spPr bwMode="auto">
          <a:xfrm>
            <a:off x="0" y="109061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600" b="1">
                <a:solidFill>
                  <a:schemeClr val="bg1"/>
                </a:solidFill>
                <a:ea typeface="MS PGothic" panose="020B0600070205080204" pitchFamily="34" charset="-128"/>
              </a:rPr>
              <a:t>Thank you for your attention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63AD18E-C347-4B82-BC5C-F4682DE9780B}"/>
              </a:ext>
            </a:extLst>
          </p:cNvPr>
          <p:cNvSpPr/>
          <p:nvPr/>
        </p:nvSpPr>
        <p:spPr>
          <a:xfrm>
            <a:off x="3033713" y="288925"/>
            <a:ext cx="3016250" cy="482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915" name="TextBox 2">
            <a:extLst>
              <a:ext uri="{FF2B5EF4-FFF2-40B4-BE49-F238E27FC236}">
                <a16:creationId xmlns:a16="http://schemas.microsoft.com/office/drawing/2014/main" id="{9B576A06-9A62-409D-92AA-8ED788840F51}"/>
              </a:ext>
            </a:extLst>
          </p:cNvPr>
          <p:cNvSpPr txBox="1">
            <a:spLocks noChangeArrowheads="1"/>
          </p:cNvSpPr>
          <p:nvPr/>
        </p:nvSpPr>
        <p:spPr bwMode="auto">
          <a:xfrm>
            <a:off x="-14288" y="295275"/>
            <a:ext cx="914400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MS PGothic" panose="020B0600070205080204" pitchFamily="34" charset="-128"/>
                <a:cs typeface="Arial" panose="020B0604020202020204" pitchFamily="34" charset="0"/>
              </a:rPr>
              <a:t>Image References</a:t>
            </a:r>
          </a:p>
        </p:txBody>
      </p:sp>
      <p:sp>
        <p:nvSpPr>
          <p:cNvPr id="38916" name="Rectangle 1">
            <a:extLst>
              <a:ext uri="{FF2B5EF4-FFF2-40B4-BE49-F238E27FC236}">
                <a16:creationId xmlns:a16="http://schemas.microsoft.com/office/drawing/2014/main" id="{9EF9BEA7-F829-4872-8D86-551CFDDF5419}"/>
              </a:ext>
            </a:extLst>
          </p:cNvPr>
          <p:cNvSpPr>
            <a:spLocks noChangeArrowheads="1"/>
          </p:cNvSpPr>
          <p:nvPr/>
        </p:nvSpPr>
        <p:spPr bwMode="auto">
          <a:xfrm>
            <a:off x="228600" y="1019175"/>
            <a:ext cx="4078288" cy="563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 (The Martian) – http://www.comicbookmovie.com/sci-fi/20th-century-fox-officially-announces-the-martian-extended-edition-blu-ray-a141164</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 (The Martian potatoes) - http://www.techinsider.io/growing-food-on-mars-like-the-martian-2015-9</a:t>
            </a:r>
          </a:p>
          <a:p>
            <a:pPr eaLnBrk="1" hangingPunct="1">
              <a:lnSpc>
                <a:spcPct val="100000"/>
              </a:lnSpc>
              <a:spcBef>
                <a:spcPct val="0"/>
              </a:spcBef>
              <a:buFont typeface="Arial" panose="020B0604020202020204" pitchFamily="34" charset="0"/>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9 (Ankle BMD) - http://www.mar-med.pl/produkt/sonost3000</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11 (Falcon Heavy) - http://space.skyrocket.de/doc_lau_det/</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falcon-9-heavy.htm</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11 (Food box) - http://www.nourishnc.org/donate/food-boxes/nourish-a-child-for-the-weekend/</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11 (Ion propulsion) - http://ccar.colorado.edu/asen5050/projects/projects_2015/Students/Matheson_Ryan/</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12 (Ice harvester) - http://www.thelivingmoon.com/41pegasus</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/01archives/Bucket_Excavator_01.htm</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12 (ISRU hardware) - http://www.forum-conquete-spatiale.fr/t15276-nouvelle-etude-nasa-pour-le-voyage-habite-vers-mars</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14 (Osteoporosis) - http://www.deilataylor.com/phytoestrogens-and-bones/</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14 (Space radiation) - https://www.inprnt.com/gallery/ghoste</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/bodies-in-space-radiation/</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14 (Couple1) - http://www.vietgiaitri.com/chuyen-yeu/tam-su/2016/04/toi-da-co-mot-dem-tinh-yeu-toi-te-nhat-trong-cuoc-doi/</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16 (Eclipse) - http://www.la.lv/1962-gada-27-augusta-2/</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16 (GCR) - http://www.space.com/16832-cosmic-rays-discovery-100-years.html</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16 (Orion) - http://www.dailymail.co.uk/sciencetech/article-2172434/Another-small-step-Nasa-unveils-Orion-capsule-bound-astronauts-Mars.html</a:t>
            </a:r>
          </a:p>
        </p:txBody>
      </p:sp>
      <p:sp>
        <p:nvSpPr>
          <p:cNvPr id="38917" name="Rectangle 1">
            <a:extLst>
              <a:ext uri="{FF2B5EF4-FFF2-40B4-BE49-F238E27FC236}">
                <a16:creationId xmlns:a16="http://schemas.microsoft.com/office/drawing/2014/main" id="{7C3694A1-6FC6-4BC0-AD84-8E888D0D2B49}"/>
              </a:ext>
            </a:extLst>
          </p:cNvPr>
          <p:cNvSpPr>
            <a:spLocks noChangeArrowheads="1"/>
          </p:cNvSpPr>
          <p:nvPr/>
        </p:nvSpPr>
        <p:spPr bwMode="auto">
          <a:xfrm>
            <a:off x="4805363" y="1012825"/>
            <a:ext cx="40782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16 (Shelter) - http://pics-about-space.com/astronaut-working-on-space-station?p=3</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16 (Solar flare) - http://gde.md/news/nauka/2402-gigantskaya-vspyshka-na-solnce-mozhet-unichtozhit-vse-zhivoe-na-zemle.html</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20 (Tether) - http://tinyurl.com/jmtlyyeSlide 24 (Computer stand) - https://www.walmart.com/ip/Luxor-59-W-Crank-Adjustable-Stand-Up-Desk-Dark-Walnut/43233116</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24 (Treadmill) - http://desk.vernonhillsboutique.com/how-to-build-your-own-treadmill-desk/treadmill-desk-design/</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28 (Mother &amp; child) - http://www.fwpeds.com/vomiting-diarrhea</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29 (Couple2) - https://twitter.com/morrisonmoving/status/764106680116375553</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30 (Love triangle) - https://chicasdelbarrio.wordpress.com/tag/</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taylor-lautner/</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31 (Biologist) - http://smithfieldpd.com/category/events/page/2/</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31 (Chemist) - http://www.marist.edu/academics/scholarships/</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31 (Engineer) - http://www.bands.af.mil/photos/mediagallery.asp</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?galleryID=842&amp;?id=-1&amp;page=18&amp;count=24</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31 (Machinist) - http://www.madsmith.com/field-services</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31 (Physician) - http://faleieaindafaleipouco.blogs.sapo.pt</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/2014/04/</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31 (Roboticist) - http://www.asianscientist.com/2012/11/features/the-mystery-of-the-missing-women-scientists-2012/</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32 (Settlers) - http://www.dreamfield.farm/blog</a:t>
            </a:r>
          </a:p>
          <a:p>
            <a:pPr eaLnBrk="1" hangingPunct="1">
              <a:lnSpc>
                <a:spcPct val="100000"/>
              </a:lnSpc>
              <a:spcBef>
                <a:spcPct val="0"/>
              </a:spcBef>
              <a:buFontTx/>
              <a:buNone/>
            </a:pPr>
            <a:r>
              <a:rPr lang="en-US" altLang="en-US" sz="1200">
                <a:solidFill>
                  <a:schemeClr val="bg1"/>
                </a:solidFill>
                <a:latin typeface="Arial Narrow" panose="020B0606020202030204" pitchFamily="34" charset="0"/>
                <a:ea typeface="Times New Roman" panose="02020603050405020304" pitchFamily="18" charset="0"/>
                <a:cs typeface="Arial" panose="020B0604020202020204" pitchFamily="34" charset="0"/>
              </a:rPr>
              <a:t>Slide 34 (Cat) - http://rockntech.com.br/28-gatos-que-definitivamente-dominam-a-arte-de-ficar-em-pe/2/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C5AA25C-184C-4F14-93AC-AB986AF1E10E}"/>
              </a:ext>
            </a:extLst>
          </p:cNvPr>
          <p:cNvSpPr/>
          <p:nvPr/>
        </p:nvSpPr>
        <p:spPr>
          <a:xfrm>
            <a:off x="2763838" y="455613"/>
            <a:ext cx="3557587" cy="4826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939" name="TextBox 2">
            <a:extLst>
              <a:ext uri="{FF2B5EF4-FFF2-40B4-BE49-F238E27FC236}">
                <a16:creationId xmlns:a16="http://schemas.microsoft.com/office/drawing/2014/main" id="{F051C3A6-BE35-4731-B38B-3C4227C32B8C}"/>
              </a:ext>
            </a:extLst>
          </p:cNvPr>
          <p:cNvSpPr txBox="1">
            <a:spLocks noChangeArrowheads="1"/>
          </p:cNvSpPr>
          <p:nvPr/>
        </p:nvSpPr>
        <p:spPr bwMode="auto">
          <a:xfrm>
            <a:off x="-14288" y="461963"/>
            <a:ext cx="9144001"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MS PGothic" panose="020B0600070205080204" pitchFamily="34" charset="-128"/>
                <a:cs typeface="Arial" panose="020B0604020202020204" pitchFamily="34" charset="0"/>
              </a:rPr>
              <a:t>Literature References</a:t>
            </a:r>
          </a:p>
        </p:txBody>
      </p:sp>
      <p:sp>
        <p:nvSpPr>
          <p:cNvPr id="39940" name="Rectangle 1">
            <a:extLst>
              <a:ext uri="{FF2B5EF4-FFF2-40B4-BE49-F238E27FC236}">
                <a16:creationId xmlns:a16="http://schemas.microsoft.com/office/drawing/2014/main" id="{16416C3A-33DD-42A7-8434-3DB2B4ABEBCF}"/>
              </a:ext>
            </a:extLst>
          </p:cNvPr>
          <p:cNvSpPr>
            <a:spLocks noChangeArrowheads="1"/>
          </p:cNvSpPr>
          <p:nvPr/>
        </p:nvSpPr>
        <p:spPr bwMode="auto">
          <a:xfrm>
            <a:off x="631825" y="1165225"/>
            <a:ext cx="8064500" cy="526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Criswell, Marvin E., and Jenine E. Abarbanel. 1997. "In situ resource utilization for support of a lunar base." 36th AIAA Aerospace Sciences Meeting and Exhibit. 1997.</a:t>
            </a:r>
          </a:p>
          <a:p>
            <a:pPr eaLnBrk="1" hangingPunct="1">
              <a:lnSpc>
                <a:spcPct val="100000"/>
              </a:lnSpc>
              <a:spcBef>
                <a:spcPct val="0"/>
              </a:spcBef>
              <a:buFontTx/>
              <a:buNone/>
            </a:pP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Eckart, Peter J. 1996. Parametric Model of a Lunar Base for Mass and Cost Estimates (Ph.D. dissertation), Technical University of Munich, Germany.</a:t>
            </a:r>
          </a:p>
          <a:p>
            <a:pPr eaLnBrk="1" hangingPunct="1">
              <a:lnSpc>
                <a:spcPct val="100000"/>
              </a:lnSpc>
              <a:spcBef>
                <a:spcPct val="0"/>
              </a:spcBef>
              <a:buFontTx/>
              <a:buNone/>
            </a:pP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Hassler, Donald M., et al. 2014. "Mars’ surface radiation environment measured with the Mars Science Laboratory’s Curiosity rover." science 343.6169 (2014): 1244797.</a:t>
            </a:r>
          </a:p>
          <a:p>
            <a:pPr eaLnBrk="1" hangingPunct="1">
              <a:lnSpc>
                <a:spcPct val="100000"/>
              </a:lnSpc>
              <a:spcBef>
                <a:spcPct val="0"/>
              </a:spcBef>
              <a:buFontTx/>
              <a:buNone/>
            </a:pP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Pittman, R. B., L. Harper, M. Newfield, D. Rasky, 2014. Lunar Station: The Next Logical Step in Space Development, 65th International Astronautical Congress, Sep-Oct, 2014</a:t>
            </a:r>
          </a:p>
          <a:p>
            <a:pPr eaLnBrk="1" hangingPunct="1">
              <a:lnSpc>
                <a:spcPct val="100000"/>
              </a:lnSpc>
              <a:spcBef>
                <a:spcPct val="0"/>
              </a:spcBef>
              <a:buFontTx/>
              <a:buNone/>
            </a:pP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Sargusingh, Miriam J., and Jason R. Nelson. 2014. "Environmental control and life support system reliability for long-duration missions beyond lower earth orbit." 44th International Conference on Environmental Systems.</a:t>
            </a:r>
          </a:p>
          <a:p>
            <a:pPr eaLnBrk="1" hangingPunct="1">
              <a:lnSpc>
                <a:spcPct val="100000"/>
              </a:lnSpc>
              <a:spcBef>
                <a:spcPct val="0"/>
              </a:spcBef>
              <a:buFontTx/>
              <a:buNone/>
            </a:pP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Simonsen, L. C., W. Schimmerling, J. W. Wilson, and S. A. Thibeault. 1997. "Construction Technologies For Lunar Base: Prefabricated Versus In Situ," in "Shielding Strategies for Human Space Exploration," Edited by J. W. Wilson, J. Miller, A. Konradi, and F. A. Cucinotta. NASA Conference Publication 3360. NASA3360.pdf</a:t>
            </a:r>
          </a:p>
          <a:p>
            <a:pPr eaLnBrk="1" hangingPunct="1">
              <a:lnSpc>
                <a:spcPct val="100000"/>
              </a:lnSpc>
              <a:spcBef>
                <a:spcPct val="0"/>
              </a:spcBef>
              <a:buFontTx/>
              <a:buNone/>
            </a:pP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Townsend, L.W., et al. 1992. "Human Exposure to Large Solar Particle Events in Space", Advances in Space Research, Volume 12, Issues 2–3, pp. 339-348.</a:t>
            </a:r>
          </a:p>
          <a:p>
            <a:pPr eaLnBrk="1" hangingPunct="1">
              <a:lnSpc>
                <a:spcPct val="100000"/>
              </a:lnSpc>
              <a:spcBef>
                <a:spcPct val="0"/>
              </a:spcBef>
              <a:buFontTx/>
              <a:buNone/>
            </a:pP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Wertz, J.R., et al., 2016. "Methods for Reducing Cost for Human Missions to the Moon and Mars," in preparation.</a:t>
            </a:r>
          </a:p>
          <a:p>
            <a:pPr eaLnBrk="1" hangingPunct="1">
              <a:lnSpc>
                <a:spcPct val="100000"/>
              </a:lnSpc>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Young, L. R. 1999. Artificial Gravity Considerations for a Mars Exploration Mission. Annals of the New York Academy of Sciences, 871: 367–378. doi:10.1111/j.1749-6632.1999.tb09198.</a:t>
            </a:r>
          </a:p>
          <a:p>
            <a:pPr eaLnBrk="1" hangingPunct="1">
              <a:lnSpc>
                <a:spcPct val="100000"/>
              </a:lnSpc>
              <a:spcBef>
                <a:spcPct val="0"/>
              </a:spcBef>
              <a:buFontTx/>
              <a:buNone/>
            </a:pPr>
            <a:endPar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eaLnBrk="1" hangingPunct="1">
              <a:lnSpc>
                <a:spcPct val="100000"/>
              </a:lnSpc>
              <a:spcBef>
                <a:spcPct val="0"/>
              </a:spcBef>
              <a:buFontTx/>
              <a:buNone/>
            </a:pPr>
            <a:r>
              <a:rPr lang="en-US" altLang="en-US" sz="1200">
                <a:solidFill>
                  <a:schemeClr val="bg1"/>
                </a:solidFill>
                <a:latin typeface="Arial" panose="020B0604020202020204" pitchFamily="34" charset="0"/>
                <a:ea typeface="Times New Roman" panose="02020603050405020304" pitchFamily="18" charset="0"/>
                <a:cs typeface="Arial" panose="020B0604020202020204" pitchFamily="34" charset="0"/>
              </a:rPr>
              <a:t>Zeitlin, C., et al. "Measurements of energetic particle radiation in transit to Mars on the Mars Science Laboratory." Science 340.6136 (2013): 1080-1084.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6ED471BF-8AB1-46C0-89CB-36EC11FEEE78}"/>
              </a:ext>
            </a:extLst>
          </p:cNvPr>
          <p:cNvSpPr/>
          <p:nvPr/>
        </p:nvSpPr>
        <p:spPr>
          <a:xfrm>
            <a:off x="374650" y="338138"/>
            <a:ext cx="8437563"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147" name="Picture 2">
            <a:extLst>
              <a:ext uri="{FF2B5EF4-FFF2-40B4-BE49-F238E27FC236}">
                <a16:creationId xmlns:a16="http://schemas.microsoft.com/office/drawing/2014/main" id="{687D02E5-9DE3-4C9D-9606-67F818551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462088"/>
            <a:ext cx="7916863"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5">
            <a:extLst>
              <a:ext uri="{FF2B5EF4-FFF2-40B4-BE49-F238E27FC236}">
                <a16:creationId xmlns:a16="http://schemas.microsoft.com/office/drawing/2014/main" id="{F55869FE-A1C9-47EC-90A5-855FB0CCCF43}"/>
              </a:ext>
            </a:extLst>
          </p:cNvPr>
          <p:cNvSpPr>
            <a:spLocks noChangeArrowheads="1"/>
          </p:cNvSpPr>
          <p:nvPr/>
        </p:nvSpPr>
        <p:spPr bwMode="auto">
          <a:xfrm>
            <a:off x="0" y="3762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Times New Roman" panose="02020603050405020304" pitchFamily="18" charset="0"/>
                <a:cs typeface="Arial" panose="020B0604020202020204" pitchFamily="34" charset="0"/>
              </a:rPr>
              <a:t>Table 1.  </a:t>
            </a:r>
            <a:r>
              <a:rPr lang="en-US" altLang="en-US" sz="2400">
                <a:latin typeface="Arial" panose="020B0604020202020204" pitchFamily="34" charset="0"/>
                <a:ea typeface="Times New Roman" panose="02020603050405020304" pitchFamily="18" charset="0"/>
                <a:cs typeface="Arial" panose="020B0604020202020204" pitchFamily="34" charset="0"/>
              </a:rPr>
              <a:t>Summary of Major Methods for Reducing Cost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for Human Missions to the Moon and Mars.</a:t>
            </a:r>
          </a:p>
        </p:txBody>
      </p:sp>
      <p:sp>
        <p:nvSpPr>
          <p:cNvPr id="2" name="Rectangle 1">
            <a:extLst>
              <a:ext uri="{FF2B5EF4-FFF2-40B4-BE49-F238E27FC236}">
                <a16:creationId xmlns:a16="http://schemas.microsoft.com/office/drawing/2014/main" id="{B23EAD88-71BB-4C46-8DD7-ACFED48D6EE3}"/>
              </a:ext>
            </a:extLst>
          </p:cNvPr>
          <p:cNvSpPr/>
          <p:nvPr/>
        </p:nvSpPr>
        <p:spPr>
          <a:xfrm>
            <a:off x="5610225" y="4638675"/>
            <a:ext cx="206375" cy="212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25512DF-2A9C-4068-A8EA-039FAB8DB5EA}"/>
              </a:ext>
            </a:extLst>
          </p:cNvPr>
          <p:cNvSpPr/>
          <p:nvPr/>
        </p:nvSpPr>
        <p:spPr>
          <a:xfrm>
            <a:off x="644525" y="415925"/>
            <a:ext cx="7854950" cy="1328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171" name="Picture 2">
            <a:extLst>
              <a:ext uri="{FF2B5EF4-FFF2-40B4-BE49-F238E27FC236}">
                <a16:creationId xmlns:a16="http://schemas.microsoft.com/office/drawing/2014/main" id="{297A8FE5-604A-4C8E-B724-DCB4BAA3E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332038"/>
            <a:ext cx="8483600" cy="33750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172" name="Rectangle 1">
            <a:extLst>
              <a:ext uri="{FF2B5EF4-FFF2-40B4-BE49-F238E27FC236}">
                <a16:creationId xmlns:a16="http://schemas.microsoft.com/office/drawing/2014/main" id="{968681E6-8215-4C63-B88A-954EFC9F0B81}"/>
              </a:ext>
            </a:extLst>
          </p:cNvPr>
          <p:cNvSpPr>
            <a:spLocks noChangeArrowheads="1"/>
          </p:cNvSpPr>
          <p:nvPr/>
        </p:nvSpPr>
        <p:spPr bwMode="auto">
          <a:xfrm>
            <a:off x="0" y="4889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Times New Roman" panose="02020603050405020304" pitchFamily="18" charset="0"/>
                <a:cs typeface="Arial" panose="020B0604020202020204" pitchFamily="34" charset="0"/>
              </a:rPr>
              <a:t>Figure 1.</a:t>
            </a:r>
            <a:r>
              <a:rPr lang="en-US" altLang="en-US" sz="2400">
                <a:latin typeface="Arial" panose="020B0604020202020204" pitchFamily="34" charset="0"/>
                <a:ea typeface="Times New Roman" panose="02020603050405020304" pitchFamily="18" charset="0"/>
                <a:cs typeface="Arial" panose="020B0604020202020204" pitchFamily="34" charset="0"/>
              </a:rPr>
              <a:t>  Comparison of in-space and surface time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and crew risk events between Mars missions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employing extended stay or not</a:t>
            </a:r>
          </a:p>
        </p:txBody>
      </p:sp>
      <p:sp>
        <p:nvSpPr>
          <p:cNvPr id="6" name="Oval 5">
            <a:extLst>
              <a:ext uri="{FF2B5EF4-FFF2-40B4-BE49-F238E27FC236}">
                <a16:creationId xmlns:a16="http://schemas.microsoft.com/office/drawing/2014/main" id="{A6FC4A12-AEE3-42D9-B007-BF0756DC7CEA}"/>
              </a:ext>
            </a:extLst>
          </p:cNvPr>
          <p:cNvSpPr/>
          <p:nvPr/>
        </p:nvSpPr>
        <p:spPr>
          <a:xfrm>
            <a:off x="4789488" y="2555875"/>
            <a:ext cx="3230562" cy="430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
            <a:extLst>
              <a:ext uri="{FF2B5EF4-FFF2-40B4-BE49-F238E27FC236}">
                <a16:creationId xmlns:a16="http://schemas.microsoft.com/office/drawing/2014/main" id="{065E8329-64BD-4446-AD6C-F17B7DBFD073}"/>
              </a:ext>
            </a:extLst>
          </p:cNvPr>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t="9560" r="75718" b="77992"/>
          <a:stretch/>
        </p:blipFill>
        <p:spPr bwMode="auto">
          <a:xfrm>
            <a:off x="361950" y="2652584"/>
            <a:ext cx="2059974" cy="42013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EE8B8497-86CC-49B6-A3C7-A56812BF01F4}"/>
              </a:ext>
            </a:extLst>
          </p:cNvPr>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t="39764" r="75912" b="48520"/>
          <a:stretch/>
        </p:blipFill>
        <p:spPr bwMode="auto">
          <a:xfrm>
            <a:off x="361950" y="3674076"/>
            <a:ext cx="2043499" cy="39541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CC42BBA-F533-4C55-96CF-48A8AEB2DD11}"/>
              </a:ext>
            </a:extLst>
          </p:cNvPr>
          <p:cNvSpPr/>
          <p:nvPr/>
        </p:nvSpPr>
        <p:spPr>
          <a:xfrm>
            <a:off x="2355850" y="2749550"/>
            <a:ext cx="3228975" cy="43021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4E35383F-15EC-4B53-881C-027464861502}"/>
              </a:ext>
            </a:extLst>
          </p:cNvPr>
          <p:cNvSpPr/>
          <p:nvPr/>
        </p:nvSpPr>
        <p:spPr>
          <a:xfrm>
            <a:off x="2355850" y="3671888"/>
            <a:ext cx="5791200" cy="430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DEF2FB9-8F10-41A1-94C8-81600041E9BB}"/>
              </a:ext>
            </a:extLst>
          </p:cNvPr>
          <p:cNvSpPr/>
          <p:nvPr/>
        </p:nvSpPr>
        <p:spPr>
          <a:xfrm>
            <a:off x="644525" y="415925"/>
            <a:ext cx="7854950" cy="1328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8195" name="Picture 2">
            <a:extLst>
              <a:ext uri="{FF2B5EF4-FFF2-40B4-BE49-F238E27FC236}">
                <a16:creationId xmlns:a16="http://schemas.microsoft.com/office/drawing/2014/main" id="{64BF8880-B2D8-417B-951D-365D9AF1B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332038"/>
            <a:ext cx="8483600" cy="33750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196" name="Rectangle 1">
            <a:extLst>
              <a:ext uri="{FF2B5EF4-FFF2-40B4-BE49-F238E27FC236}">
                <a16:creationId xmlns:a16="http://schemas.microsoft.com/office/drawing/2014/main" id="{68E9649B-C3DC-4243-9B18-43891ADF94AF}"/>
              </a:ext>
            </a:extLst>
          </p:cNvPr>
          <p:cNvSpPr>
            <a:spLocks noChangeArrowheads="1"/>
          </p:cNvSpPr>
          <p:nvPr/>
        </p:nvSpPr>
        <p:spPr bwMode="auto">
          <a:xfrm>
            <a:off x="0" y="4889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Times New Roman" panose="02020603050405020304" pitchFamily="18" charset="0"/>
                <a:cs typeface="Arial" panose="020B0604020202020204" pitchFamily="34" charset="0"/>
              </a:rPr>
              <a:t>Figure 1.</a:t>
            </a:r>
            <a:r>
              <a:rPr lang="en-US" altLang="en-US" sz="2400">
                <a:latin typeface="Arial" panose="020B0604020202020204" pitchFamily="34" charset="0"/>
                <a:ea typeface="Times New Roman" panose="02020603050405020304" pitchFamily="18" charset="0"/>
                <a:cs typeface="Arial" panose="020B0604020202020204" pitchFamily="34" charset="0"/>
              </a:rPr>
              <a:t>  Comparison of in-space and surface time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and crew risk events between Mars missions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employing extended stay or not</a:t>
            </a:r>
          </a:p>
        </p:txBody>
      </p:sp>
      <p:sp>
        <p:nvSpPr>
          <p:cNvPr id="7" name="Oval 6">
            <a:extLst>
              <a:ext uri="{FF2B5EF4-FFF2-40B4-BE49-F238E27FC236}">
                <a16:creationId xmlns:a16="http://schemas.microsoft.com/office/drawing/2014/main" id="{71158B02-CCCC-4938-8FD3-2A845A0D697C}"/>
              </a:ext>
            </a:extLst>
          </p:cNvPr>
          <p:cNvSpPr/>
          <p:nvPr/>
        </p:nvSpPr>
        <p:spPr>
          <a:xfrm>
            <a:off x="4695825" y="2233613"/>
            <a:ext cx="1009650" cy="5603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Oval 7">
            <a:extLst>
              <a:ext uri="{FF2B5EF4-FFF2-40B4-BE49-F238E27FC236}">
                <a16:creationId xmlns:a16="http://schemas.microsoft.com/office/drawing/2014/main" id="{926B4F09-390E-4A72-9DC2-EEDFF5A1AB5A}"/>
              </a:ext>
            </a:extLst>
          </p:cNvPr>
          <p:cNvSpPr/>
          <p:nvPr/>
        </p:nvSpPr>
        <p:spPr>
          <a:xfrm>
            <a:off x="4695825" y="2919413"/>
            <a:ext cx="1009650"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Oval 8">
            <a:extLst>
              <a:ext uri="{FF2B5EF4-FFF2-40B4-BE49-F238E27FC236}">
                <a16:creationId xmlns:a16="http://schemas.microsoft.com/office/drawing/2014/main" id="{21D09139-F425-46B7-AE47-3D0DB77E3ECD}"/>
              </a:ext>
            </a:extLst>
          </p:cNvPr>
          <p:cNvSpPr/>
          <p:nvPr/>
        </p:nvSpPr>
        <p:spPr>
          <a:xfrm>
            <a:off x="7042150" y="2235200"/>
            <a:ext cx="1009650"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2">
            <a:extLst>
              <a:ext uri="{FF2B5EF4-FFF2-40B4-BE49-F238E27FC236}">
                <a16:creationId xmlns:a16="http://schemas.microsoft.com/office/drawing/2014/main" id="{A8F41920-D175-4C1C-8CDF-9C91EF561A59}"/>
              </a:ext>
            </a:extLst>
          </p:cNvPr>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t="9560" r="75718" b="77992"/>
          <a:stretch/>
        </p:blipFill>
        <p:spPr bwMode="auto">
          <a:xfrm>
            <a:off x="361950" y="2652584"/>
            <a:ext cx="2059974" cy="42013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1CD3A082-5D41-4C58-9906-0248A7FB8E11}"/>
              </a:ext>
            </a:extLst>
          </p:cNvPr>
          <p:cNvSpPr/>
          <p:nvPr/>
        </p:nvSpPr>
        <p:spPr>
          <a:xfrm>
            <a:off x="2351088" y="2395538"/>
            <a:ext cx="1009650"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a:extLst>
              <a:ext uri="{FF2B5EF4-FFF2-40B4-BE49-F238E27FC236}">
                <a16:creationId xmlns:a16="http://schemas.microsoft.com/office/drawing/2014/main" id="{CFC448C9-8066-4CE5-BDB7-307B8C7BCD6F}"/>
              </a:ext>
            </a:extLst>
          </p:cNvPr>
          <p:cNvSpPr/>
          <p:nvPr/>
        </p:nvSpPr>
        <p:spPr>
          <a:xfrm>
            <a:off x="7092950" y="3371850"/>
            <a:ext cx="1009650"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5" name="Picture 2">
            <a:extLst>
              <a:ext uri="{FF2B5EF4-FFF2-40B4-BE49-F238E27FC236}">
                <a16:creationId xmlns:a16="http://schemas.microsoft.com/office/drawing/2014/main" id="{8496069B-C560-474D-9543-50198755AFBE}"/>
              </a:ext>
            </a:extLst>
          </p:cNvPr>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t="39764" r="75912" b="48520"/>
          <a:stretch/>
        </p:blipFill>
        <p:spPr bwMode="auto">
          <a:xfrm>
            <a:off x="361950" y="3674076"/>
            <a:ext cx="2043499" cy="39541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 name="Oval 12">
            <a:extLst>
              <a:ext uri="{FF2B5EF4-FFF2-40B4-BE49-F238E27FC236}">
                <a16:creationId xmlns:a16="http://schemas.microsoft.com/office/drawing/2014/main" id="{BEEE9047-E494-4D59-95A8-549F41FA588A}"/>
              </a:ext>
            </a:extLst>
          </p:cNvPr>
          <p:cNvSpPr/>
          <p:nvPr/>
        </p:nvSpPr>
        <p:spPr>
          <a:xfrm>
            <a:off x="2335213" y="3343275"/>
            <a:ext cx="1009650"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6" grpId="0" animBg="1"/>
      <p:bldP spid="14"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D29A3B69-4160-477F-9D2A-88D1850D991E}"/>
              </a:ext>
            </a:extLst>
          </p:cNvPr>
          <p:cNvSpPr/>
          <p:nvPr/>
        </p:nvSpPr>
        <p:spPr>
          <a:xfrm>
            <a:off x="644525" y="415925"/>
            <a:ext cx="7854950" cy="132873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9219" name="Picture 2">
            <a:extLst>
              <a:ext uri="{FF2B5EF4-FFF2-40B4-BE49-F238E27FC236}">
                <a16:creationId xmlns:a16="http://schemas.microsoft.com/office/drawing/2014/main" id="{F76E0FBD-197E-4F09-AEAC-2EA00ECAE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950" y="2332038"/>
            <a:ext cx="8483600" cy="33750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0" name="Rectangle 1">
            <a:extLst>
              <a:ext uri="{FF2B5EF4-FFF2-40B4-BE49-F238E27FC236}">
                <a16:creationId xmlns:a16="http://schemas.microsoft.com/office/drawing/2014/main" id="{D99D2972-CAF8-487D-A6E1-28BB0F99AB15}"/>
              </a:ext>
            </a:extLst>
          </p:cNvPr>
          <p:cNvSpPr>
            <a:spLocks noChangeArrowheads="1"/>
          </p:cNvSpPr>
          <p:nvPr/>
        </p:nvSpPr>
        <p:spPr bwMode="auto">
          <a:xfrm>
            <a:off x="0" y="4889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Times New Roman" panose="02020603050405020304" pitchFamily="18" charset="0"/>
                <a:cs typeface="Arial" panose="020B0604020202020204" pitchFamily="34" charset="0"/>
              </a:rPr>
              <a:t>Figure 1.</a:t>
            </a:r>
            <a:r>
              <a:rPr lang="en-US" altLang="en-US" sz="2400">
                <a:latin typeface="Arial" panose="020B0604020202020204" pitchFamily="34" charset="0"/>
                <a:ea typeface="Times New Roman" panose="02020603050405020304" pitchFamily="18" charset="0"/>
                <a:cs typeface="Arial" panose="020B0604020202020204" pitchFamily="34" charset="0"/>
              </a:rPr>
              <a:t>  Comparison of in-space and surface time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and crew risk events between Mars missions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employing extended stay or not</a:t>
            </a:r>
          </a:p>
        </p:txBody>
      </p:sp>
      <p:sp>
        <p:nvSpPr>
          <p:cNvPr id="8" name="Oval 7">
            <a:extLst>
              <a:ext uri="{FF2B5EF4-FFF2-40B4-BE49-F238E27FC236}">
                <a16:creationId xmlns:a16="http://schemas.microsoft.com/office/drawing/2014/main" id="{87AEA830-62D9-4A0E-A2D8-22A5C700C46E}"/>
              </a:ext>
            </a:extLst>
          </p:cNvPr>
          <p:cNvSpPr/>
          <p:nvPr/>
        </p:nvSpPr>
        <p:spPr>
          <a:xfrm>
            <a:off x="4724400" y="2263775"/>
            <a:ext cx="400050"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2">
            <a:extLst>
              <a:ext uri="{FF2B5EF4-FFF2-40B4-BE49-F238E27FC236}">
                <a16:creationId xmlns:a16="http://schemas.microsoft.com/office/drawing/2014/main" id="{513B552A-D778-4FD3-B572-5F99BFEA8FCC}"/>
              </a:ext>
            </a:extLst>
          </p:cNvPr>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t="9560" r="75718" b="77992"/>
          <a:stretch/>
        </p:blipFill>
        <p:spPr bwMode="auto">
          <a:xfrm>
            <a:off x="361950" y="2652584"/>
            <a:ext cx="2059974" cy="42013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30402FBC-1CC6-4A63-B3E7-952E7DCECEBD}"/>
              </a:ext>
            </a:extLst>
          </p:cNvPr>
          <p:cNvPicPr>
            <a:picLocks noChangeAspect="1" noChangeArrowheads="1"/>
          </p:cNvPicPr>
          <p:nvPr/>
        </p:nvPicPr>
        <p:blipFill rotWithShape="1">
          <a:blip r:embed="rId2">
            <a:duotone>
              <a:prstClr val="black"/>
              <a:schemeClr val="accent2">
                <a:tint val="45000"/>
                <a:satMod val="400000"/>
              </a:schemeClr>
            </a:duotone>
            <a:extLst>
              <a:ext uri="{28A0092B-C50C-407E-A947-70E740481C1C}">
                <a14:useLocalDpi xmlns:a14="http://schemas.microsoft.com/office/drawing/2010/main" val="0"/>
              </a:ext>
            </a:extLst>
          </a:blip>
          <a:srcRect t="39764" r="75912" b="48520"/>
          <a:stretch/>
        </p:blipFill>
        <p:spPr bwMode="auto">
          <a:xfrm>
            <a:off x="361950" y="3674076"/>
            <a:ext cx="2043499" cy="395416"/>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43119F49-0B65-4B84-96A6-28D3D545AB26}"/>
              </a:ext>
            </a:extLst>
          </p:cNvPr>
          <p:cNvSpPr/>
          <p:nvPr/>
        </p:nvSpPr>
        <p:spPr>
          <a:xfrm>
            <a:off x="2347913" y="2400300"/>
            <a:ext cx="400050"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Oval 5">
            <a:extLst>
              <a:ext uri="{FF2B5EF4-FFF2-40B4-BE49-F238E27FC236}">
                <a16:creationId xmlns:a16="http://schemas.microsoft.com/office/drawing/2014/main" id="{5E1218F9-CE1A-4AEB-9084-7C3021D6C3BF}"/>
              </a:ext>
            </a:extLst>
          </p:cNvPr>
          <p:cNvSpPr/>
          <p:nvPr/>
        </p:nvSpPr>
        <p:spPr>
          <a:xfrm>
            <a:off x="2335213" y="3343275"/>
            <a:ext cx="400050" cy="5619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2">
            <a:extLst>
              <a:ext uri="{FF2B5EF4-FFF2-40B4-BE49-F238E27FC236}">
                <a16:creationId xmlns:a16="http://schemas.microsoft.com/office/drawing/2014/main" id="{6BE1AEAD-29FA-4B44-B474-14E6B9549D21}"/>
              </a:ext>
            </a:extLst>
          </p:cNvPr>
          <p:cNvSpPr txBox="1">
            <a:spLocks noChangeArrowheads="1"/>
          </p:cNvSpPr>
          <p:nvPr/>
        </p:nvSpPr>
        <p:spPr bwMode="auto">
          <a:xfrm>
            <a:off x="922338" y="2659063"/>
            <a:ext cx="70850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rgbClr val="FFFFFF"/>
                </a:solidFill>
                <a:ea typeface="MS PGothic" panose="020B0600070205080204" pitchFamily="34" charset="-128"/>
              </a:rPr>
              <a:t>Determination whether the crew needs to return at the next Earth-return widow determined by biomedical indicators:</a:t>
            </a:r>
            <a:endParaRPr lang="en-US" altLang="en-US" sz="2000" i="1">
              <a:solidFill>
                <a:srgbClr val="FFFFFF"/>
              </a:solidFill>
              <a:ea typeface="MS PGothic" panose="020B0600070205080204" pitchFamily="34" charset="-128"/>
            </a:endParaRPr>
          </a:p>
        </p:txBody>
      </p:sp>
      <p:sp>
        <p:nvSpPr>
          <p:cNvPr id="12291" name="TextBox 2">
            <a:extLst>
              <a:ext uri="{FF2B5EF4-FFF2-40B4-BE49-F238E27FC236}">
                <a16:creationId xmlns:a16="http://schemas.microsoft.com/office/drawing/2014/main" id="{E7B6E3B3-3AFB-40E8-B2F3-C3D07E68AAF1}"/>
              </a:ext>
            </a:extLst>
          </p:cNvPr>
          <p:cNvSpPr txBox="1">
            <a:spLocks noChangeArrowheads="1"/>
          </p:cNvSpPr>
          <p:nvPr/>
        </p:nvSpPr>
        <p:spPr bwMode="auto">
          <a:xfrm>
            <a:off x="1443038" y="4111625"/>
            <a:ext cx="39243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2000">
                <a:solidFill>
                  <a:srgbClr val="FFFFFF"/>
                </a:solidFill>
                <a:ea typeface="MS PGothic" panose="020B0600070205080204" pitchFamily="34" charset="-128"/>
              </a:rPr>
              <a:t>Radiation exposure data</a:t>
            </a:r>
          </a:p>
          <a:p>
            <a:pPr eaLnBrk="1" hangingPunct="1">
              <a:lnSpc>
                <a:spcPct val="100000"/>
              </a:lnSpc>
              <a:spcBef>
                <a:spcPct val="0"/>
              </a:spcBef>
            </a:pPr>
            <a:r>
              <a:rPr lang="en-US" altLang="en-US" sz="2000">
                <a:solidFill>
                  <a:srgbClr val="FFFFFF"/>
                </a:solidFill>
                <a:ea typeface="MS PGothic" panose="020B0600070205080204" pitchFamily="34" charset="-128"/>
              </a:rPr>
              <a:t>BMD trend</a:t>
            </a:r>
          </a:p>
          <a:p>
            <a:pPr eaLnBrk="1" hangingPunct="1">
              <a:lnSpc>
                <a:spcPct val="100000"/>
              </a:lnSpc>
              <a:spcBef>
                <a:spcPct val="0"/>
              </a:spcBef>
            </a:pPr>
            <a:r>
              <a:rPr lang="en-US" altLang="en-US" sz="2000">
                <a:solidFill>
                  <a:srgbClr val="FFFFFF"/>
                </a:solidFill>
                <a:ea typeface="MS PGothic" panose="020B0600070205080204" pitchFamily="34" charset="-128"/>
              </a:rPr>
              <a:t>Cardiovascular tests</a:t>
            </a:r>
          </a:p>
          <a:p>
            <a:pPr eaLnBrk="1" hangingPunct="1">
              <a:lnSpc>
                <a:spcPct val="100000"/>
              </a:lnSpc>
              <a:spcBef>
                <a:spcPct val="0"/>
              </a:spcBef>
            </a:pPr>
            <a:r>
              <a:rPr lang="en-US" altLang="en-US" sz="2000">
                <a:solidFill>
                  <a:srgbClr val="FFFFFF"/>
                </a:solidFill>
                <a:ea typeface="MS PGothic" panose="020B0600070205080204" pitchFamily="34" charset="-128"/>
              </a:rPr>
              <a:t>VIIP changes</a:t>
            </a:r>
          </a:p>
          <a:p>
            <a:pPr eaLnBrk="1" hangingPunct="1">
              <a:lnSpc>
                <a:spcPct val="100000"/>
              </a:lnSpc>
              <a:spcBef>
                <a:spcPct val="0"/>
              </a:spcBef>
            </a:pPr>
            <a:r>
              <a:rPr lang="en-US" altLang="en-US" sz="2000">
                <a:solidFill>
                  <a:srgbClr val="FFFFFF"/>
                </a:solidFill>
                <a:ea typeface="MS PGothic" panose="020B0600070205080204" pitchFamily="34" charset="-128"/>
              </a:rPr>
              <a:t>Blood tests</a:t>
            </a:r>
          </a:p>
        </p:txBody>
      </p:sp>
      <p:sp>
        <p:nvSpPr>
          <p:cNvPr id="12292" name="TextBox 2">
            <a:extLst>
              <a:ext uri="{FF2B5EF4-FFF2-40B4-BE49-F238E27FC236}">
                <a16:creationId xmlns:a16="http://schemas.microsoft.com/office/drawing/2014/main" id="{F1CC9E94-642E-4AC1-B0AA-9B980BAC2A05}"/>
              </a:ext>
            </a:extLst>
          </p:cNvPr>
          <p:cNvSpPr txBox="1">
            <a:spLocks noChangeArrowheads="1"/>
          </p:cNvSpPr>
          <p:nvPr/>
        </p:nvSpPr>
        <p:spPr bwMode="auto">
          <a:xfrm>
            <a:off x="5030788" y="4117975"/>
            <a:ext cx="32750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pPr>
            <a:r>
              <a:rPr lang="en-US" altLang="en-US" sz="2000">
                <a:solidFill>
                  <a:srgbClr val="FFFFFF"/>
                </a:solidFill>
                <a:ea typeface="MS PGothic" panose="020B0600070205080204" pitchFamily="34" charset="-128"/>
              </a:rPr>
              <a:t>Urinalysis</a:t>
            </a:r>
          </a:p>
          <a:p>
            <a:pPr eaLnBrk="1" hangingPunct="1">
              <a:lnSpc>
                <a:spcPct val="100000"/>
              </a:lnSpc>
              <a:spcBef>
                <a:spcPct val="0"/>
              </a:spcBef>
            </a:pPr>
            <a:r>
              <a:rPr lang="en-US" altLang="en-US" sz="2000">
                <a:solidFill>
                  <a:srgbClr val="FFFFFF"/>
                </a:solidFill>
                <a:ea typeface="MS PGothic" panose="020B0600070205080204" pitchFamily="34" charset="-128"/>
              </a:rPr>
              <a:t>Immune factors</a:t>
            </a:r>
          </a:p>
          <a:p>
            <a:pPr eaLnBrk="1" hangingPunct="1">
              <a:lnSpc>
                <a:spcPct val="100000"/>
              </a:lnSpc>
              <a:spcBef>
                <a:spcPct val="0"/>
              </a:spcBef>
            </a:pPr>
            <a:r>
              <a:rPr lang="en-US" altLang="en-US" sz="2000">
                <a:solidFill>
                  <a:srgbClr val="FFFFFF"/>
                </a:solidFill>
                <a:ea typeface="MS PGothic" panose="020B0600070205080204" pitchFamily="34" charset="-128"/>
              </a:rPr>
              <a:t>Psychological indicators</a:t>
            </a:r>
          </a:p>
          <a:p>
            <a:pPr eaLnBrk="1" hangingPunct="1">
              <a:lnSpc>
                <a:spcPct val="100000"/>
              </a:lnSpc>
              <a:spcBef>
                <a:spcPct val="0"/>
              </a:spcBef>
            </a:pPr>
            <a:r>
              <a:rPr lang="en-US" altLang="en-US" sz="2000">
                <a:solidFill>
                  <a:srgbClr val="FFFFFF"/>
                </a:solidFill>
                <a:ea typeface="MS PGothic" panose="020B0600070205080204" pitchFamily="34" charset="-128"/>
              </a:rPr>
              <a:t>Medical events</a:t>
            </a:r>
          </a:p>
          <a:p>
            <a:pPr eaLnBrk="1" hangingPunct="1">
              <a:lnSpc>
                <a:spcPct val="100000"/>
              </a:lnSpc>
              <a:spcBef>
                <a:spcPct val="0"/>
              </a:spcBef>
            </a:pPr>
            <a:r>
              <a:rPr lang="en-US" altLang="en-US" sz="2000">
                <a:solidFill>
                  <a:srgbClr val="FFFFFF"/>
                </a:solidFill>
                <a:ea typeface="MS PGothic" panose="020B0600070205080204" pitchFamily="34" charset="-128"/>
              </a:rPr>
              <a:t>etc</a:t>
            </a:r>
          </a:p>
        </p:txBody>
      </p:sp>
      <p:sp>
        <p:nvSpPr>
          <p:cNvPr id="7" name="Rounded Rectangle 6">
            <a:extLst>
              <a:ext uri="{FF2B5EF4-FFF2-40B4-BE49-F238E27FC236}">
                <a16:creationId xmlns:a16="http://schemas.microsoft.com/office/drawing/2014/main" id="{AE83F6CC-5BBC-432D-8D17-6BDEDF406A5C}"/>
              </a:ext>
            </a:extLst>
          </p:cNvPr>
          <p:cNvSpPr/>
          <p:nvPr/>
        </p:nvSpPr>
        <p:spPr>
          <a:xfrm>
            <a:off x="2336800" y="1390650"/>
            <a:ext cx="4368800" cy="48418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46" name="TextBox 2">
            <a:extLst>
              <a:ext uri="{FF2B5EF4-FFF2-40B4-BE49-F238E27FC236}">
                <a16:creationId xmlns:a16="http://schemas.microsoft.com/office/drawing/2014/main" id="{F07EBB85-C12D-4963-8677-62E3838A8459}"/>
              </a:ext>
            </a:extLst>
          </p:cNvPr>
          <p:cNvSpPr txBox="1">
            <a:spLocks noChangeArrowheads="1"/>
          </p:cNvSpPr>
          <p:nvPr/>
        </p:nvSpPr>
        <p:spPr bwMode="auto">
          <a:xfrm>
            <a:off x="-4763" y="1387475"/>
            <a:ext cx="914400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MS PGothic" panose="020B0600070205080204" pitchFamily="34" charset="-128"/>
                <a:cs typeface="Arial" panose="020B0604020202020204" pitchFamily="34" charset="0"/>
              </a:rPr>
              <a:t>Earth Return Option (ERO)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P spid="1229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A2407733-D104-482E-A435-CCF7ADE83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1465263"/>
            <a:ext cx="8105775" cy="48958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E1979278-3F3B-47A0-B6F5-49C26C3C1D7E}"/>
              </a:ext>
            </a:extLst>
          </p:cNvPr>
          <p:cNvSpPr/>
          <p:nvPr/>
        </p:nvSpPr>
        <p:spPr>
          <a:xfrm>
            <a:off x="1557338" y="1608138"/>
            <a:ext cx="508000" cy="863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6" name="Picture 2">
            <a:extLst>
              <a:ext uri="{FF2B5EF4-FFF2-40B4-BE49-F238E27FC236}">
                <a16:creationId xmlns:a16="http://schemas.microsoft.com/office/drawing/2014/main" id="{870C6301-5D82-4A61-82F7-8C20E4F3C4FD}"/>
              </a:ext>
            </a:extLst>
          </p:cNvPr>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l="12255" t="86640" r="78971" b="3673"/>
          <a:stretch/>
        </p:blipFill>
        <p:spPr bwMode="auto">
          <a:xfrm>
            <a:off x="1473199" y="5706533"/>
            <a:ext cx="711201" cy="474134"/>
          </a:xfrm>
          <a:prstGeom prst="rect">
            <a:avLst/>
          </a:prstGeom>
          <a:noFill/>
          <a:ln w="38100">
            <a:solidFill>
              <a:srgbClr val="000000"/>
            </a:solidFill>
          </a:ln>
        </p:spPr>
      </p:pic>
      <p:sp>
        <p:nvSpPr>
          <p:cNvPr id="7" name="Rounded Rectangle 6">
            <a:extLst>
              <a:ext uri="{FF2B5EF4-FFF2-40B4-BE49-F238E27FC236}">
                <a16:creationId xmlns:a16="http://schemas.microsoft.com/office/drawing/2014/main" id="{02D6E967-72A4-4E61-9977-4777A7BC1C75}"/>
              </a:ext>
            </a:extLst>
          </p:cNvPr>
          <p:cNvSpPr/>
          <p:nvPr/>
        </p:nvSpPr>
        <p:spPr>
          <a:xfrm>
            <a:off x="1101725" y="327025"/>
            <a:ext cx="6899275" cy="91440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270" name="Rectangle 7">
            <a:extLst>
              <a:ext uri="{FF2B5EF4-FFF2-40B4-BE49-F238E27FC236}">
                <a16:creationId xmlns:a16="http://schemas.microsoft.com/office/drawing/2014/main" id="{F0E2A320-9ABA-407B-BC42-F671DB20C1C8}"/>
              </a:ext>
            </a:extLst>
          </p:cNvPr>
          <p:cNvSpPr>
            <a:spLocks noChangeArrowheads="1"/>
          </p:cNvSpPr>
          <p:nvPr/>
        </p:nvSpPr>
        <p:spPr bwMode="auto">
          <a:xfrm>
            <a:off x="0" y="39370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2286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2286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2286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2286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228600" algn="l"/>
              </a:tabLst>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latin typeface="Arial" panose="020B0604020202020204" pitchFamily="34" charset="0"/>
                <a:ea typeface="Times New Roman" panose="02020603050405020304" pitchFamily="18" charset="0"/>
                <a:cs typeface="Arial" panose="020B0604020202020204" pitchFamily="34" charset="0"/>
              </a:rPr>
              <a:t>Figure 2.  </a:t>
            </a:r>
            <a:r>
              <a:rPr lang="en-US" altLang="en-US" sz="2400">
                <a:latin typeface="Arial" panose="020B0604020202020204" pitchFamily="34" charset="0"/>
                <a:ea typeface="Times New Roman" panose="02020603050405020304" pitchFamily="18" charset="0"/>
                <a:cs typeface="Arial" panose="020B0604020202020204" pitchFamily="34" charset="0"/>
              </a:rPr>
              <a:t>Illustration of bone mineral density </a:t>
            </a:r>
            <a:br>
              <a:rPr lang="en-US" altLang="en-US" sz="2400">
                <a:latin typeface="Arial" panose="020B0604020202020204" pitchFamily="34" charset="0"/>
                <a:ea typeface="Times New Roman" panose="02020603050405020304" pitchFamily="18" charset="0"/>
                <a:cs typeface="Arial" panose="020B0604020202020204" pitchFamily="34" charset="0"/>
              </a:rPr>
            </a:br>
            <a:r>
              <a:rPr lang="en-US" altLang="en-US" sz="2400">
                <a:latin typeface="Arial" panose="020B0604020202020204" pitchFamily="34" charset="0"/>
                <a:ea typeface="Times New Roman" panose="02020603050405020304" pitchFamily="18" charset="0"/>
                <a:cs typeface="Arial" panose="020B0604020202020204" pitchFamily="34" charset="0"/>
              </a:rPr>
              <a:t>Earth return criteria.</a:t>
            </a:r>
          </a:p>
        </p:txBody>
      </p:sp>
      <p:pic>
        <p:nvPicPr>
          <p:cNvPr id="8" name="Picture 8" descr="Image result for Sonost 3000 BMD">
            <a:extLst>
              <a:ext uri="{FF2B5EF4-FFF2-40B4-BE49-F238E27FC236}">
                <a16:creationId xmlns:a16="http://schemas.microsoft.com/office/drawing/2014/main" id="{E1908C3D-F77E-468E-899B-4EFDFEDC58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4552"/>
          <a:stretch>
            <a:fillRect/>
          </a:stretch>
        </p:blipFill>
        <p:spPr bwMode="auto">
          <a:xfrm>
            <a:off x="977900" y="2630488"/>
            <a:ext cx="1666875" cy="14255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0B659810-1A3E-4297-B10B-EB4636F6D2B8}"/>
              </a:ext>
            </a:extLst>
          </p:cNvPr>
          <p:cNvSpPr/>
          <p:nvPr/>
        </p:nvSpPr>
        <p:spPr>
          <a:xfrm>
            <a:off x="3640138" y="2506663"/>
            <a:ext cx="508000" cy="863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0" name="Picture 2">
            <a:extLst>
              <a:ext uri="{FF2B5EF4-FFF2-40B4-BE49-F238E27FC236}">
                <a16:creationId xmlns:a16="http://schemas.microsoft.com/office/drawing/2014/main" id="{4BF8A467-488B-40FE-B854-2CF47AF0F23F}"/>
              </a:ext>
            </a:extLst>
          </p:cNvPr>
          <p:cNvPicPr>
            <a:picLocks noChangeAspect="1" noChangeArrowheads="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40665" t="86294" r="52442" b="214"/>
          <a:stretch/>
        </p:blipFill>
        <p:spPr bwMode="auto">
          <a:xfrm>
            <a:off x="3776133" y="5689599"/>
            <a:ext cx="558800" cy="660401"/>
          </a:xfrm>
          <a:prstGeom prst="rect">
            <a:avLst/>
          </a:prstGeom>
          <a:noFill/>
          <a:ln w="38100">
            <a:solidFill>
              <a:srgbClr val="000000"/>
            </a:solidFill>
          </a:ln>
        </p:spPr>
      </p:pic>
      <p:sp>
        <p:nvSpPr>
          <p:cNvPr id="11" name="Oval 10">
            <a:extLst>
              <a:ext uri="{FF2B5EF4-FFF2-40B4-BE49-F238E27FC236}">
                <a16:creationId xmlns:a16="http://schemas.microsoft.com/office/drawing/2014/main" id="{FC2EE5D6-5195-41C3-8B7C-CC10CB89A217}"/>
              </a:ext>
            </a:extLst>
          </p:cNvPr>
          <p:cNvSpPr/>
          <p:nvPr/>
        </p:nvSpPr>
        <p:spPr>
          <a:xfrm>
            <a:off x="6738938" y="3759200"/>
            <a:ext cx="508000" cy="11509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2" name="Picture 2">
            <a:extLst>
              <a:ext uri="{FF2B5EF4-FFF2-40B4-BE49-F238E27FC236}">
                <a16:creationId xmlns:a16="http://schemas.microsoft.com/office/drawing/2014/main" id="{AA93296D-F7AC-4E05-9416-5EB44906C40B}"/>
              </a:ext>
            </a:extLst>
          </p:cNvPr>
          <p:cNvPicPr>
            <a:picLocks noChangeAspect="1" noChangeArrowheads="1"/>
          </p:cNvPicPr>
          <p:nvPr/>
        </p:nvPicPr>
        <p:blipFill rotWithShape="1">
          <a:blip r:embed="rId5">
            <a:duotone>
              <a:prstClr val="black"/>
              <a:schemeClr val="accent2">
                <a:tint val="45000"/>
                <a:satMod val="400000"/>
              </a:schemeClr>
            </a:duotone>
            <a:extLst>
              <a:ext uri="{28A0092B-C50C-407E-A947-70E740481C1C}">
                <a14:useLocalDpi xmlns:a14="http://schemas.microsoft.com/office/drawing/2010/main" val="0"/>
              </a:ext>
            </a:extLst>
          </a:blip>
          <a:srcRect l="77222" t="86294" r="15675" b="214"/>
          <a:stretch/>
        </p:blipFill>
        <p:spPr bwMode="auto">
          <a:xfrm>
            <a:off x="6739467" y="5689599"/>
            <a:ext cx="575733" cy="660401"/>
          </a:xfrm>
          <a:prstGeom prst="rect">
            <a:avLst/>
          </a:prstGeom>
          <a:noFill/>
          <a:ln w="38100">
            <a:solidFill>
              <a:srgbClr val="000000"/>
            </a:solidFill>
          </a:ln>
        </p:spPr>
      </p:pic>
      <p:cxnSp>
        <p:nvCxnSpPr>
          <p:cNvPr id="13" name="Straight Connector 12">
            <a:extLst>
              <a:ext uri="{FF2B5EF4-FFF2-40B4-BE49-F238E27FC236}">
                <a16:creationId xmlns:a16="http://schemas.microsoft.com/office/drawing/2014/main" id="{6A782E24-3C25-4E13-9C3F-726B070071FE}"/>
              </a:ext>
            </a:extLst>
          </p:cNvPr>
          <p:cNvCxnSpPr/>
          <p:nvPr/>
        </p:nvCxnSpPr>
        <p:spPr>
          <a:xfrm>
            <a:off x="1795463" y="4316413"/>
            <a:ext cx="67056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TotalTime>
  <Words>1595</Words>
  <Application>Microsoft Office PowerPoint</Application>
  <PresentationFormat>On-screen Show (4:3)</PresentationFormat>
  <Paragraphs>137</Paragraphs>
  <Slides>37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Calibri</vt:lpstr>
      <vt:lpstr>Arial</vt:lpstr>
      <vt:lpstr>Calibri Light</vt:lpstr>
      <vt:lpstr>Times New Roman</vt:lpstr>
      <vt:lpstr>MS PGothic</vt:lpstr>
      <vt:lpstr>Arial Narrow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Loma Linda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LLU SPH Computer Center (LLU)</dc:creator>
  <cp:lastModifiedBy>Doug Plata</cp:lastModifiedBy>
  <cp:revision>51</cp:revision>
  <dcterms:created xsi:type="dcterms:W3CDTF">2016-09-08T01:00:41Z</dcterms:created>
  <dcterms:modified xsi:type="dcterms:W3CDTF">2019-12-22T12:02:27Z</dcterms:modified>
</cp:coreProperties>
</file>