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8" r:id="rId2"/>
    <p:sldId id="289" r:id="rId3"/>
    <p:sldId id="290" r:id="rId4"/>
    <p:sldId id="293" r:id="rId5"/>
    <p:sldId id="303" r:id="rId6"/>
    <p:sldId id="313" r:id="rId7"/>
    <p:sldId id="285" r:id="rId8"/>
    <p:sldId id="295" r:id="rId9"/>
    <p:sldId id="314" r:id="rId10"/>
    <p:sldId id="274" r:id="rId11"/>
    <p:sldId id="286" r:id="rId12"/>
    <p:sldId id="258" r:id="rId13"/>
    <p:sldId id="291" r:id="rId14"/>
    <p:sldId id="276" r:id="rId15"/>
    <p:sldId id="309" r:id="rId16"/>
    <p:sldId id="297" r:id="rId17"/>
    <p:sldId id="304" r:id="rId18"/>
    <p:sldId id="298" r:id="rId19"/>
    <p:sldId id="299" r:id="rId20"/>
    <p:sldId id="305" r:id="rId21"/>
    <p:sldId id="315" r:id="rId22"/>
    <p:sldId id="292" r:id="rId23"/>
    <p:sldId id="30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470E"/>
    <a:srgbClr val="D20000"/>
    <a:srgbClr val="91420D"/>
    <a:srgbClr val="FF8B8B"/>
    <a:srgbClr val="990000"/>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46" autoAdjust="0"/>
    <p:restoredTop sz="94660"/>
  </p:normalViewPr>
  <p:slideViewPr>
    <p:cSldViewPr snapToGrid="0">
      <p:cViewPr>
        <p:scale>
          <a:sx n="70" d="100"/>
          <a:sy n="70" d="100"/>
        </p:scale>
        <p:origin x="84" y="10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EEEA65-EE79-4200-99BD-DED6CDE62417}" type="datetimeFigureOut">
              <a:rPr lang="en-US" smtClean="0"/>
              <a:t>6/10/2018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44072B-78F2-48DE-8E97-97CAE101106F}" type="slidenum">
              <a:rPr lang="en-US" smtClean="0"/>
              <a:t>‹#›</a:t>
            </a:fld>
            <a:endParaRPr lang="en-US"/>
          </a:p>
        </p:txBody>
      </p:sp>
    </p:spTree>
    <p:extLst>
      <p:ext uri="{BB962C8B-B14F-4D97-AF65-F5344CB8AC3E}">
        <p14:creationId xmlns:p14="http://schemas.microsoft.com/office/powerpoint/2010/main" val="707940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2</a:t>
            </a:fld>
            <a:endParaRPr lang="en-US" altLang="en-US"/>
          </a:p>
        </p:txBody>
      </p:sp>
    </p:spTree>
    <p:extLst>
      <p:ext uri="{BB962C8B-B14F-4D97-AF65-F5344CB8AC3E}">
        <p14:creationId xmlns:p14="http://schemas.microsoft.com/office/powerpoint/2010/main" val="4174119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3</a:t>
            </a:fld>
            <a:endParaRPr lang="en-US" altLang="en-US"/>
          </a:p>
        </p:txBody>
      </p:sp>
    </p:spTree>
    <p:extLst>
      <p:ext uri="{BB962C8B-B14F-4D97-AF65-F5344CB8AC3E}">
        <p14:creationId xmlns:p14="http://schemas.microsoft.com/office/powerpoint/2010/main" val="137425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4</a:t>
            </a:fld>
            <a:endParaRPr lang="en-US" altLang="en-US"/>
          </a:p>
        </p:txBody>
      </p:sp>
    </p:spTree>
    <p:extLst>
      <p:ext uri="{BB962C8B-B14F-4D97-AF65-F5344CB8AC3E}">
        <p14:creationId xmlns:p14="http://schemas.microsoft.com/office/powerpoint/2010/main" val="106640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5</a:t>
            </a:fld>
            <a:endParaRPr lang="en-US" altLang="en-US"/>
          </a:p>
        </p:txBody>
      </p:sp>
    </p:spTree>
    <p:extLst>
      <p:ext uri="{BB962C8B-B14F-4D97-AF65-F5344CB8AC3E}">
        <p14:creationId xmlns:p14="http://schemas.microsoft.com/office/powerpoint/2010/main" val="1082091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8</a:t>
            </a:fld>
            <a:endParaRPr lang="en-US" altLang="en-US"/>
          </a:p>
        </p:txBody>
      </p:sp>
    </p:spTree>
    <p:extLst>
      <p:ext uri="{BB962C8B-B14F-4D97-AF65-F5344CB8AC3E}">
        <p14:creationId xmlns:p14="http://schemas.microsoft.com/office/powerpoint/2010/main" val="570851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475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14B854B-707D-4332-A6F8-5CEFBBF15645}" type="slidenum">
              <a:rPr lang="en-US" altLang="en-US"/>
              <a:pPr algn="r" eaLnBrk="1" hangingPunct="1">
                <a:spcBef>
                  <a:spcPct val="0"/>
                </a:spcBef>
              </a:pPr>
              <a:t>9</a:t>
            </a:fld>
            <a:endParaRPr lang="en-US" altLang="en-US"/>
          </a:p>
        </p:txBody>
      </p:sp>
    </p:spTree>
    <p:extLst>
      <p:ext uri="{BB962C8B-B14F-4D97-AF65-F5344CB8AC3E}">
        <p14:creationId xmlns:p14="http://schemas.microsoft.com/office/powerpoint/2010/main" val="332815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D3850B-FBD5-4D18-81C6-D975AE9E353E}"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2EC6A-3B85-4E41-BC01-9633C392A5EA}" type="slidenum">
              <a:rPr lang="en-US" smtClean="0"/>
              <a:t>‹#›</a:t>
            </a:fld>
            <a:endParaRPr lang="en-US"/>
          </a:p>
        </p:txBody>
      </p:sp>
    </p:spTree>
    <p:extLst>
      <p:ext uri="{BB962C8B-B14F-4D97-AF65-F5344CB8AC3E}">
        <p14:creationId xmlns:p14="http://schemas.microsoft.com/office/powerpoint/2010/main" val="262119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3850B-FBD5-4D18-81C6-D975AE9E353E}"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2EC6A-3B85-4E41-BC01-9633C392A5EA}" type="slidenum">
              <a:rPr lang="en-US" smtClean="0"/>
              <a:t>‹#›</a:t>
            </a:fld>
            <a:endParaRPr lang="en-US"/>
          </a:p>
        </p:txBody>
      </p:sp>
    </p:spTree>
    <p:extLst>
      <p:ext uri="{BB962C8B-B14F-4D97-AF65-F5344CB8AC3E}">
        <p14:creationId xmlns:p14="http://schemas.microsoft.com/office/powerpoint/2010/main" val="74740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3850B-FBD5-4D18-81C6-D975AE9E353E}"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2EC6A-3B85-4E41-BC01-9633C392A5EA}" type="slidenum">
              <a:rPr lang="en-US" smtClean="0"/>
              <a:t>‹#›</a:t>
            </a:fld>
            <a:endParaRPr lang="en-US"/>
          </a:p>
        </p:txBody>
      </p:sp>
    </p:spTree>
    <p:extLst>
      <p:ext uri="{BB962C8B-B14F-4D97-AF65-F5344CB8AC3E}">
        <p14:creationId xmlns:p14="http://schemas.microsoft.com/office/powerpoint/2010/main" val="114014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D3850B-FBD5-4D18-81C6-D975AE9E353E}"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2EC6A-3B85-4E41-BC01-9633C392A5EA}" type="slidenum">
              <a:rPr lang="en-US" smtClean="0"/>
              <a:t>‹#›</a:t>
            </a:fld>
            <a:endParaRPr lang="en-US"/>
          </a:p>
        </p:txBody>
      </p:sp>
    </p:spTree>
    <p:extLst>
      <p:ext uri="{BB962C8B-B14F-4D97-AF65-F5344CB8AC3E}">
        <p14:creationId xmlns:p14="http://schemas.microsoft.com/office/powerpoint/2010/main" val="2300474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1D3850B-FBD5-4D18-81C6-D975AE9E353E}" type="datetimeFigureOut">
              <a:rPr lang="en-US" smtClean="0"/>
              <a:t>6/10/2018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62EC6A-3B85-4E41-BC01-9633C392A5EA}" type="slidenum">
              <a:rPr lang="en-US" smtClean="0"/>
              <a:t>‹#›</a:t>
            </a:fld>
            <a:endParaRPr lang="en-US"/>
          </a:p>
        </p:txBody>
      </p:sp>
    </p:spTree>
    <p:extLst>
      <p:ext uri="{BB962C8B-B14F-4D97-AF65-F5344CB8AC3E}">
        <p14:creationId xmlns:p14="http://schemas.microsoft.com/office/powerpoint/2010/main" val="3105881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D3850B-FBD5-4D18-81C6-D975AE9E353E}" type="datetimeFigureOut">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2EC6A-3B85-4E41-BC01-9633C392A5EA}" type="slidenum">
              <a:rPr lang="en-US" smtClean="0"/>
              <a:t>‹#›</a:t>
            </a:fld>
            <a:endParaRPr lang="en-US"/>
          </a:p>
        </p:txBody>
      </p:sp>
    </p:spTree>
    <p:extLst>
      <p:ext uri="{BB962C8B-B14F-4D97-AF65-F5344CB8AC3E}">
        <p14:creationId xmlns:p14="http://schemas.microsoft.com/office/powerpoint/2010/main" val="736202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D3850B-FBD5-4D18-81C6-D975AE9E353E}" type="datetimeFigureOut">
              <a:rPr lang="en-US" smtClean="0"/>
              <a:t>6/10/2018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62EC6A-3B85-4E41-BC01-9633C392A5EA}" type="slidenum">
              <a:rPr lang="en-US" smtClean="0"/>
              <a:t>‹#›</a:t>
            </a:fld>
            <a:endParaRPr lang="en-US"/>
          </a:p>
        </p:txBody>
      </p:sp>
    </p:spTree>
    <p:extLst>
      <p:ext uri="{BB962C8B-B14F-4D97-AF65-F5344CB8AC3E}">
        <p14:creationId xmlns:p14="http://schemas.microsoft.com/office/powerpoint/2010/main" val="1280729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D3850B-FBD5-4D18-81C6-D975AE9E353E}" type="datetimeFigureOut">
              <a:rPr lang="en-US" smtClean="0"/>
              <a:t>6/10/2018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62EC6A-3B85-4E41-BC01-9633C392A5EA}" type="slidenum">
              <a:rPr lang="en-US" smtClean="0"/>
              <a:t>‹#›</a:t>
            </a:fld>
            <a:endParaRPr lang="en-US"/>
          </a:p>
        </p:txBody>
      </p:sp>
    </p:spTree>
    <p:extLst>
      <p:ext uri="{BB962C8B-B14F-4D97-AF65-F5344CB8AC3E}">
        <p14:creationId xmlns:p14="http://schemas.microsoft.com/office/powerpoint/2010/main" val="120343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3850B-FBD5-4D18-81C6-D975AE9E353E}" type="datetimeFigureOut">
              <a:rPr lang="en-US" smtClean="0"/>
              <a:t>6/10/2018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62EC6A-3B85-4E41-BC01-9633C392A5EA}" type="slidenum">
              <a:rPr lang="en-US" smtClean="0"/>
              <a:t>‹#›</a:t>
            </a:fld>
            <a:endParaRPr lang="en-US"/>
          </a:p>
        </p:txBody>
      </p:sp>
    </p:spTree>
    <p:extLst>
      <p:ext uri="{BB962C8B-B14F-4D97-AF65-F5344CB8AC3E}">
        <p14:creationId xmlns:p14="http://schemas.microsoft.com/office/powerpoint/2010/main" val="1688188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D3850B-FBD5-4D18-81C6-D975AE9E353E}" type="datetimeFigureOut">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2EC6A-3B85-4E41-BC01-9633C392A5EA}" type="slidenum">
              <a:rPr lang="en-US" smtClean="0"/>
              <a:t>‹#›</a:t>
            </a:fld>
            <a:endParaRPr lang="en-US"/>
          </a:p>
        </p:txBody>
      </p:sp>
    </p:spTree>
    <p:extLst>
      <p:ext uri="{BB962C8B-B14F-4D97-AF65-F5344CB8AC3E}">
        <p14:creationId xmlns:p14="http://schemas.microsoft.com/office/powerpoint/2010/main" val="99935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1D3850B-FBD5-4D18-81C6-D975AE9E353E}" type="datetimeFigureOut">
              <a:rPr lang="en-US" smtClean="0"/>
              <a:t>6/10/2018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62EC6A-3B85-4E41-BC01-9633C392A5EA}" type="slidenum">
              <a:rPr lang="en-US" smtClean="0"/>
              <a:t>‹#›</a:t>
            </a:fld>
            <a:endParaRPr lang="en-US"/>
          </a:p>
        </p:txBody>
      </p:sp>
    </p:spTree>
    <p:extLst>
      <p:ext uri="{BB962C8B-B14F-4D97-AF65-F5344CB8AC3E}">
        <p14:creationId xmlns:p14="http://schemas.microsoft.com/office/powerpoint/2010/main" val="4002781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3850B-FBD5-4D18-81C6-D975AE9E353E}" type="datetimeFigureOut">
              <a:rPr lang="en-US" smtClean="0"/>
              <a:t>6/10/2018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2EC6A-3B85-4E41-BC01-9633C392A5EA}" type="slidenum">
              <a:rPr lang="en-US" smtClean="0"/>
              <a:t>‹#›</a:t>
            </a:fld>
            <a:endParaRPr lang="en-US"/>
          </a:p>
        </p:txBody>
      </p:sp>
    </p:spTree>
    <p:extLst>
      <p:ext uri="{BB962C8B-B14F-4D97-AF65-F5344CB8AC3E}">
        <p14:creationId xmlns:p14="http://schemas.microsoft.com/office/powerpoint/2010/main" val="2476840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6.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microsoft.com/office/2007/relationships/hdphoto" Target="../media/hdphoto1.wdp"/><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6.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microsoft.com/office/2007/relationships/hdphoto" Target="../media/hdphoto1.wdp"/><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1.jpe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5" name="Rounded Rectangle 4"/>
          <p:cNvSpPr/>
          <p:nvPr/>
        </p:nvSpPr>
        <p:spPr>
          <a:xfrm>
            <a:off x="1554480" y="862724"/>
            <a:ext cx="9073668" cy="2387553"/>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6" name="TextBox 3"/>
          <p:cNvSpPr txBox="1">
            <a:spLocks noChangeArrowheads="1"/>
          </p:cNvSpPr>
          <p:nvPr/>
        </p:nvSpPr>
        <p:spPr bwMode="auto">
          <a:xfrm>
            <a:off x="1554480" y="1008139"/>
            <a:ext cx="907366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6000" b="1" dirty="0" smtClean="0">
                <a:latin typeface="Century Gothic" panose="020B0502020202020204" pitchFamily="34" charset="0"/>
              </a:rPr>
              <a:t>Five </a:t>
            </a:r>
            <a:r>
              <a:rPr lang="en-US" altLang="en-US" sz="6000" b="1" dirty="0" smtClean="0">
                <a:latin typeface="Century Gothic" panose="020B0502020202020204" pitchFamily="34" charset="0"/>
              </a:rPr>
              <a:t>Phases </a:t>
            </a:r>
            <a:br>
              <a:rPr lang="en-US" altLang="en-US" sz="6000" b="1" dirty="0" smtClean="0">
                <a:latin typeface="Century Gothic" panose="020B0502020202020204" pitchFamily="34" charset="0"/>
              </a:rPr>
            </a:br>
            <a:r>
              <a:rPr lang="en-US" altLang="en-US" sz="6000" b="1" dirty="0" smtClean="0">
                <a:latin typeface="Century Gothic" panose="020B0502020202020204" pitchFamily="34" charset="0"/>
              </a:rPr>
              <a:t>of Lunar Development</a:t>
            </a:r>
            <a:endParaRPr lang="en-US" altLang="en-US" sz="4800" dirty="0">
              <a:latin typeface="Century Gothic" panose="020B0502020202020204" pitchFamily="34" charset="0"/>
            </a:endParaRPr>
          </a:p>
        </p:txBody>
      </p:sp>
      <p:pic>
        <p:nvPicPr>
          <p:cNvPr id="7" name="Picture 2" descr="C:\Users\llulibpub\Desktop\plata_doug.jpg"/>
          <p:cNvPicPr>
            <a:picLocks noChangeAspect="1" noChangeArrowheads="1"/>
          </p:cNvPicPr>
          <p:nvPr/>
        </p:nvPicPr>
        <p:blipFill>
          <a:blip r:embed="rId4">
            <a:extLst>
              <a:ext uri="{28A0092B-C50C-407E-A947-70E740481C1C}">
                <a14:useLocalDpi xmlns:a14="http://schemas.microsoft.com/office/drawing/2010/main" val="0"/>
              </a:ext>
            </a:extLst>
          </a:blip>
          <a:srcRect b="9280"/>
          <a:stretch>
            <a:fillRect/>
          </a:stretch>
        </p:blipFill>
        <p:spPr bwMode="auto">
          <a:xfrm>
            <a:off x="2282890" y="4271865"/>
            <a:ext cx="1681163" cy="2006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5"/>
          <p:cNvSpPr txBox="1">
            <a:spLocks noChangeArrowheads="1"/>
          </p:cNvSpPr>
          <p:nvPr/>
        </p:nvSpPr>
        <p:spPr bwMode="auto">
          <a:xfrm>
            <a:off x="4270439" y="4203979"/>
            <a:ext cx="5521953"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solidFill>
                  <a:schemeClr val="bg1"/>
                </a:solidFill>
                <a:latin typeface="Century Gothic" panose="020B0502020202020204" pitchFamily="34" charset="0"/>
              </a:rPr>
              <a:t>DOUG PLATA</a:t>
            </a:r>
            <a:r>
              <a:rPr lang="en-US" altLang="en-US" sz="2400" b="1" dirty="0">
                <a:solidFill>
                  <a:schemeClr val="bg1"/>
                </a:solidFill>
                <a:latin typeface="Century Gothic" panose="020B0502020202020204" pitchFamily="34" charset="0"/>
              </a:rPr>
              <a:t> MD</a:t>
            </a:r>
            <a:r>
              <a:rPr lang="en-US" altLang="en-US" sz="2400" b="1">
                <a:solidFill>
                  <a:schemeClr val="bg1"/>
                </a:solidFill>
                <a:latin typeface="Century Gothic" panose="020B0502020202020204" pitchFamily="34" charset="0"/>
              </a:rPr>
              <a:t>, </a:t>
            </a:r>
            <a:r>
              <a:rPr lang="en-US" altLang="en-US" sz="2400" b="1" smtClean="0">
                <a:solidFill>
                  <a:schemeClr val="bg1"/>
                </a:solidFill>
                <a:latin typeface="Century Gothic" panose="020B0502020202020204" pitchFamily="34" charset="0"/>
              </a:rPr>
              <a:t>MPH </a:t>
            </a:r>
            <a:endParaRPr lang="en-US" altLang="en-US" b="1" dirty="0">
              <a:solidFill>
                <a:schemeClr val="bg1"/>
              </a:solidFill>
              <a:latin typeface="Century Gothic" panose="020B0502020202020204" pitchFamily="34" charset="0"/>
            </a:endParaRPr>
          </a:p>
          <a:p>
            <a:pPr eaLnBrk="1" hangingPunct="1">
              <a:spcBef>
                <a:spcPct val="0"/>
              </a:spcBef>
              <a:buFontTx/>
              <a:buNone/>
            </a:pPr>
            <a:r>
              <a:rPr lang="en-US" altLang="en-US" sz="2400" dirty="0" smtClean="0">
                <a:solidFill>
                  <a:schemeClr val="bg1"/>
                </a:solidFill>
                <a:latin typeface="Century Gothic" panose="020B0502020202020204" pitchFamily="34" charset="0"/>
              </a:rPr>
              <a:t>President &amp; Founder,</a:t>
            </a:r>
          </a:p>
          <a:p>
            <a:pPr eaLnBrk="1" hangingPunct="1">
              <a:spcBef>
                <a:spcPct val="0"/>
              </a:spcBef>
              <a:buFontTx/>
              <a:buNone/>
            </a:pPr>
            <a:r>
              <a:rPr lang="en-US" altLang="en-US" sz="2400" dirty="0" smtClean="0">
                <a:solidFill>
                  <a:schemeClr val="bg1"/>
                </a:solidFill>
                <a:latin typeface="Century Gothic" panose="020B0502020202020204" pitchFamily="34" charset="0"/>
              </a:rPr>
              <a:t>The Space Development Network</a:t>
            </a:r>
          </a:p>
          <a:p>
            <a:pPr eaLnBrk="1" hangingPunct="1">
              <a:spcBef>
                <a:spcPct val="0"/>
              </a:spcBef>
              <a:buFontTx/>
              <a:buNone/>
            </a:pPr>
            <a:r>
              <a:rPr lang="en-US" altLang="en-US" sz="2400" dirty="0" smtClean="0">
                <a:solidFill>
                  <a:schemeClr val="accent2">
                    <a:lumMod val="60000"/>
                    <a:lumOff val="40000"/>
                  </a:schemeClr>
                </a:solidFill>
                <a:latin typeface="Century Gothic" panose="020B0502020202020204" pitchFamily="34" charset="0"/>
              </a:rPr>
              <a:t>SpaceDevelopment.org</a:t>
            </a:r>
          </a:p>
          <a:p>
            <a:pPr eaLnBrk="1" hangingPunct="1">
              <a:spcBef>
                <a:spcPct val="0"/>
              </a:spcBef>
              <a:buFontTx/>
              <a:buNone/>
            </a:pPr>
            <a:r>
              <a:rPr lang="en-US" altLang="en-US" sz="2400" dirty="0" smtClean="0">
                <a:solidFill>
                  <a:schemeClr val="bg1"/>
                </a:solidFill>
                <a:latin typeface="Century Gothic" panose="020B0502020202020204" pitchFamily="34" charset="0"/>
              </a:rPr>
              <a:t>DevelopSpace1@gmail.com</a:t>
            </a:r>
            <a:r>
              <a:rPr lang="en-US" altLang="en-US" sz="2400" dirty="0">
                <a:solidFill>
                  <a:schemeClr val="bg1"/>
                </a:solidFill>
                <a:latin typeface="Century Gothic" panose="020B0502020202020204" pitchFamily="34" charset="0"/>
              </a:rPr>
              <a:t/>
            </a:r>
            <a:br>
              <a:rPr lang="en-US" altLang="en-US" sz="2400" dirty="0">
                <a:solidFill>
                  <a:schemeClr val="bg1"/>
                </a:solidFill>
                <a:latin typeface="Century Gothic" panose="020B0502020202020204" pitchFamily="34" charset="0"/>
              </a:rPr>
            </a:br>
            <a:endParaRPr lang="en-US" altLang="en-US" sz="2400" dirty="0">
              <a:solidFill>
                <a:schemeClr val="bg1"/>
              </a:solidFill>
              <a:latin typeface="Century Gothic" panose="020B0502020202020204" pitchFamily="34" charset="0"/>
            </a:endParaRPr>
          </a:p>
        </p:txBody>
      </p:sp>
      <p:sp>
        <p:nvSpPr>
          <p:cNvPr id="9" name="Slide Number Placeholder 2"/>
          <p:cNvSpPr>
            <a:spLocks noGrp="1"/>
          </p:cNvSpPr>
          <p:nvPr>
            <p:ph type="sldNum" sz="quarter" idx="12"/>
          </p:nvPr>
        </p:nvSpPr>
        <p:spPr>
          <a:xfrm>
            <a:off x="7978840" y="6132416"/>
            <a:ext cx="2057400" cy="365125"/>
          </a:xfrm>
        </p:spPr>
        <p:txBody>
          <a:bodyPr/>
          <a:lstStyle/>
          <a:p>
            <a:fld id="{885615EC-2FFF-46A6-A166-76F25BC45670}" type="slidenum">
              <a:rPr lang="en-US" smtClean="0"/>
              <a:t>1</a:t>
            </a:fld>
            <a:endParaRPr lang="en-US"/>
          </a:p>
        </p:txBody>
      </p:sp>
    </p:spTree>
    <p:extLst>
      <p:ext uri="{BB962C8B-B14F-4D97-AF65-F5344CB8AC3E}">
        <p14:creationId xmlns:p14="http://schemas.microsoft.com/office/powerpoint/2010/main" val="2607287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icture 142">
            <a:extLst>
              <a:ext uri="{FF2B5EF4-FFF2-40B4-BE49-F238E27FC236}">
                <a16:creationId xmlns:a16="http://schemas.microsoft.com/office/drawing/2014/main" xmlns=""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pic>
        <p:nvPicPr>
          <p:cNvPr id="137" name="Picture 2" descr="http://www.developspace.info/images/uniha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307" y="1842170"/>
            <a:ext cx="5092992" cy="4250907"/>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40" name="Picture 4" descr="http://www.developspace.info/images/cr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5494" y="1842170"/>
            <a:ext cx="5689907" cy="425878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9" name="Rounded Rectangle 3">
            <a:extLst>
              <a:ext uri="{FF2B5EF4-FFF2-40B4-BE49-F238E27FC236}">
                <a16:creationId xmlns:a16="http://schemas.microsoft.com/office/drawing/2014/main" xmlns="" id="{73388C26-58D1-4A47-81CF-69DB01506EA4}"/>
              </a:ext>
            </a:extLst>
          </p:cNvPr>
          <p:cNvSpPr/>
          <p:nvPr/>
        </p:nvSpPr>
        <p:spPr>
          <a:xfrm>
            <a:off x="2667001" y="375880"/>
            <a:ext cx="6823900" cy="976670"/>
          </a:xfrm>
          <a:prstGeom prst="roundRect">
            <a:avLst/>
          </a:prstGeom>
          <a:solidFill>
            <a:schemeClr val="bg1">
              <a:alpha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0" name="TextBox 9">
            <a:extLst>
              <a:ext uri="{FF2B5EF4-FFF2-40B4-BE49-F238E27FC236}">
                <a16:creationId xmlns:a16="http://schemas.microsoft.com/office/drawing/2014/main" xmlns="" id="{77BD0D63-4833-46AF-BF07-F5D68003D3AF}"/>
              </a:ext>
            </a:extLst>
          </p:cNvPr>
          <p:cNvSpPr txBox="1">
            <a:spLocks noChangeArrowheads="1"/>
          </p:cNvSpPr>
          <p:nvPr/>
        </p:nvSpPr>
        <p:spPr bwMode="auto">
          <a:xfrm>
            <a:off x="0" y="417102"/>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smtClean="0">
                <a:latin typeface="Century Gothic" panose="020B0502020202020204" pitchFamily="34" charset="0"/>
              </a:rPr>
              <a:t>3.  Initial Crew Phase</a:t>
            </a:r>
            <a:endParaRPr lang="en-US" altLang="en-US" sz="4000" dirty="0">
              <a:latin typeface="Century Gothic" panose="020B0502020202020204" pitchFamily="34" charset="0"/>
            </a:endParaRPr>
          </a:p>
        </p:txBody>
      </p:sp>
      <p:sp>
        <p:nvSpPr>
          <p:cNvPr id="11" name="TextBox 1"/>
          <p:cNvSpPr txBox="1">
            <a:spLocks noChangeArrowheads="1"/>
          </p:cNvSpPr>
          <p:nvPr/>
        </p:nvSpPr>
        <p:spPr bwMode="auto">
          <a:xfrm>
            <a:off x="5867210" y="6137960"/>
            <a:ext cx="5689907"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i="1" dirty="0" smtClean="0">
                <a:solidFill>
                  <a:schemeClr val="bg1"/>
                </a:solidFill>
              </a:rPr>
              <a:t>Concept of an initial, permanent, lunar crew and their jobs</a:t>
            </a:r>
            <a:endParaRPr lang="en-US" altLang="en-US" i="1" dirty="0">
              <a:solidFill>
                <a:schemeClr val="bg1"/>
              </a:solidFill>
            </a:endParaRPr>
          </a:p>
        </p:txBody>
      </p:sp>
      <p:sp>
        <p:nvSpPr>
          <p:cNvPr id="12" name="TextBox 1"/>
          <p:cNvSpPr txBox="1">
            <a:spLocks noChangeArrowheads="1"/>
          </p:cNvSpPr>
          <p:nvPr/>
        </p:nvSpPr>
        <p:spPr bwMode="auto">
          <a:xfrm>
            <a:off x="1938618" y="6106210"/>
            <a:ext cx="369116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i="1" dirty="0" err="1" smtClean="0">
                <a:solidFill>
                  <a:schemeClr val="bg1"/>
                </a:solidFill>
              </a:rPr>
              <a:t>UniHab</a:t>
            </a:r>
            <a:r>
              <a:rPr lang="en-US" altLang="en-US" i="1" dirty="0" smtClean="0">
                <a:solidFill>
                  <a:schemeClr val="bg1"/>
                </a:solidFill>
              </a:rPr>
              <a:t> concept (Plata)</a:t>
            </a:r>
            <a:endParaRPr lang="en-US" altLang="en-US" i="1" dirty="0">
              <a:solidFill>
                <a:schemeClr val="bg1"/>
              </a:solidFill>
            </a:endParaRPr>
          </a:p>
        </p:txBody>
      </p:sp>
    </p:spTree>
    <p:extLst>
      <p:ext uri="{BB962C8B-B14F-4D97-AF65-F5344CB8AC3E}">
        <p14:creationId xmlns:p14="http://schemas.microsoft.com/office/powerpoint/2010/main" val="404559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Picture 138">
            <a:extLst>
              <a:ext uri="{FF2B5EF4-FFF2-40B4-BE49-F238E27FC236}">
                <a16:creationId xmlns:a16="http://schemas.microsoft.com/office/drawing/2014/main" xmlns=""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grpSp>
        <p:nvGrpSpPr>
          <p:cNvPr id="2" name="Group 1"/>
          <p:cNvGrpSpPr/>
          <p:nvPr/>
        </p:nvGrpSpPr>
        <p:grpSpPr>
          <a:xfrm>
            <a:off x="5378119" y="2011792"/>
            <a:ext cx="6652620" cy="4166768"/>
            <a:chOff x="5378119" y="2011792"/>
            <a:chExt cx="6652620" cy="4166768"/>
          </a:xfrm>
        </p:grpSpPr>
        <p:pic>
          <p:nvPicPr>
            <p:cNvPr id="6" name="Picture 5"/>
            <p:cNvPicPr>
              <a:picLocks noChangeAspect="1"/>
            </p:cNvPicPr>
            <p:nvPr/>
          </p:nvPicPr>
          <p:blipFill rotWithShape="1">
            <a:blip r:embed="rId4"/>
            <a:srcRect l="13662"/>
            <a:stretch/>
          </p:blipFill>
          <p:spPr>
            <a:xfrm>
              <a:off x="5378119" y="2011792"/>
              <a:ext cx="6395530" cy="4166768"/>
            </a:xfrm>
            <a:prstGeom prst="rect">
              <a:avLst/>
            </a:prstGeom>
            <a:ln w="38100">
              <a:solidFill>
                <a:schemeClr val="bg1"/>
              </a:solidFill>
            </a:ln>
          </p:spPr>
        </p:pic>
        <p:sp>
          <p:nvSpPr>
            <p:cNvPr id="39" name="Rounded Rectangle 38"/>
            <p:cNvSpPr/>
            <p:nvPr/>
          </p:nvSpPr>
          <p:spPr>
            <a:xfrm rot="19568210">
              <a:off x="7900162" y="5169227"/>
              <a:ext cx="965723" cy="477715"/>
            </a:xfrm>
            <a:prstGeom prst="roundRect">
              <a:avLst>
                <a:gd name="adj" fmla="val 44062"/>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a:clrChange>
                <a:clrFrom>
                  <a:srgbClr val="ED1C24"/>
                </a:clrFrom>
                <a:clrTo>
                  <a:srgbClr val="ED1C24">
                    <a:alpha val="0"/>
                  </a:srgbClr>
                </a:clrTo>
              </a:clrChange>
            </a:blip>
            <a:stretch>
              <a:fillRect/>
            </a:stretch>
          </p:blipFill>
          <p:spPr>
            <a:xfrm>
              <a:off x="7810810" y="4883492"/>
              <a:ext cx="839141" cy="856502"/>
            </a:xfrm>
            <a:prstGeom prst="rect">
              <a:avLst/>
            </a:prstGeom>
          </p:spPr>
        </p:pic>
        <p:grpSp>
          <p:nvGrpSpPr>
            <p:cNvPr id="12" name="Group 11"/>
            <p:cNvGrpSpPr/>
            <p:nvPr/>
          </p:nvGrpSpPr>
          <p:grpSpPr>
            <a:xfrm>
              <a:off x="8069162" y="2191140"/>
              <a:ext cx="1737477" cy="846772"/>
              <a:chOff x="1163638" y="1362075"/>
              <a:chExt cx="9856787" cy="4803775"/>
            </a:xfrm>
          </p:grpSpPr>
          <p:sp>
            <p:nvSpPr>
              <p:cNvPr id="184" name="Rectangle 3"/>
              <p:cNvSpPr>
                <a:spLocks noChangeArrowheads="1"/>
              </p:cNvSpPr>
              <p:nvPr/>
            </p:nvSpPr>
            <p:spPr bwMode="auto">
              <a:xfrm>
                <a:off x="1447800" y="54102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 name="Rectangle 4"/>
              <p:cNvSpPr>
                <a:spLocks noChangeArrowheads="1"/>
              </p:cNvSpPr>
              <p:nvPr/>
            </p:nvSpPr>
            <p:spPr bwMode="auto">
              <a:xfrm>
                <a:off x="1163638" y="6089650"/>
                <a:ext cx="6096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6" name="Rectangle 8"/>
              <p:cNvSpPr>
                <a:spLocks noChangeArrowheads="1"/>
              </p:cNvSpPr>
              <p:nvPr/>
            </p:nvSpPr>
            <p:spPr bwMode="auto">
              <a:xfrm>
                <a:off x="1295400" y="5867400"/>
                <a:ext cx="3048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 name="Rectangle 9"/>
              <p:cNvSpPr>
                <a:spLocks noChangeArrowheads="1"/>
              </p:cNvSpPr>
              <p:nvPr/>
            </p:nvSpPr>
            <p:spPr bwMode="auto">
              <a:xfrm>
                <a:off x="1447800" y="41148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8" name="Rectangle 10"/>
              <p:cNvSpPr>
                <a:spLocks noChangeArrowheads="1"/>
              </p:cNvSpPr>
              <p:nvPr/>
            </p:nvSpPr>
            <p:spPr bwMode="auto">
              <a:xfrm>
                <a:off x="1447800" y="34290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9" name="Rectangle 11"/>
              <p:cNvSpPr>
                <a:spLocks noChangeArrowheads="1"/>
              </p:cNvSpPr>
              <p:nvPr/>
            </p:nvSpPr>
            <p:spPr bwMode="auto">
              <a:xfrm>
                <a:off x="1447800" y="27432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0" name="Rectangle 12"/>
              <p:cNvSpPr>
                <a:spLocks noChangeArrowheads="1"/>
              </p:cNvSpPr>
              <p:nvPr/>
            </p:nvSpPr>
            <p:spPr bwMode="auto">
              <a:xfrm>
                <a:off x="1447800" y="20574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1" name="Rectangle 13"/>
              <p:cNvSpPr>
                <a:spLocks noChangeArrowheads="1"/>
              </p:cNvSpPr>
              <p:nvPr/>
            </p:nvSpPr>
            <p:spPr bwMode="auto">
              <a:xfrm>
                <a:off x="1447800" y="1438275"/>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2" name="Rectangle 14"/>
              <p:cNvSpPr>
                <a:spLocks noChangeArrowheads="1"/>
              </p:cNvSpPr>
              <p:nvPr/>
            </p:nvSpPr>
            <p:spPr bwMode="auto">
              <a:xfrm>
                <a:off x="7751763" y="54102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3" name="Rectangle 15"/>
              <p:cNvSpPr>
                <a:spLocks noChangeArrowheads="1"/>
              </p:cNvSpPr>
              <p:nvPr/>
            </p:nvSpPr>
            <p:spPr bwMode="auto">
              <a:xfrm>
                <a:off x="7467600" y="6089650"/>
                <a:ext cx="6096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 name="Rectangle 18"/>
              <p:cNvSpPr>
                <a:spLocks noChangeArrowheads="1"/>
              </p:cNvSpPr>
              <p:nvPr/>
            </p:nvSpPr>
            <p:spPr bwMode="auto">
              <a:xfrm>
                <a:off x="7747000" y="4786313"/>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5" name="Rectangle 19"/>
              <p:cNvSpPr>
                <a:spLocks noChangeArrowheads="1"/>
              </p:cNvSpPr>
              <p:nvPr/>
            </p:nvSpPr>
            <p:spPr bwMode="auto">
              <a:xfrm>
                <a:off x="7599363" y="5867400"/>
                <a:ext cx="3048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6" name="Rectangle 20"/>
              <p:cNvSpPr>
                <a:spLocks noChangeArrowheads="1"/>
              </p:cNvSpPr>
              <p:nvPr/>
            </p:nvSpPr>
            <p:spPr bwMode="auto">
              <a:xfrm>
                <a:off x="7751763" y="41148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7" name="Rectangle 21"/>
              <p:cNvSpPr>
                <a:spLocks noChangeArrowheads="1"/>
              </p:cNvSpPr>
              <p:nvPr/>
            </p:nvSpPr>
            <p:spPr bwMode="auto">
              <a:xfrm>
                <a:off x="7751763" y="34290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8" name="Rectangle 22"/>
              <p:cNvSpPr>
                <a:spLocks noChangeArrowheads="1"/>
              </p:cNvSpPr>
              <p:nvPr/>
            </p:nvSpPr>
            <p:spPr bwMode="auto">
              <a:xfrm>
                <a:off x="7751763" y="27432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9" name="Rectangle 23"/>
              <p:cNvSpPr>
                <a:spLocks noChangeArrowheads="1"/>
              </p:cNvSpPr>
              <p:nvPr/>
            </p:nvSpPr>
            <p:spPr bwMode="auto">
              <a:xfrm>
                <a:off x="7751763" y="20574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0" name="Rectangle 24"/>
              <p:cNvSpPr>
                <a:spLocks noChangeArrowheads="1"/>
              </p:cNvSpPr>
              <p:nvPr/>
            </p:nvSpPr>
            <p:spPr bwMode="auto">
              <a:xfrm>
                <a:off x="7751763" y="1438275"/>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 name="Arc 25"/>
              <p:cNvSpPr>
                <a:spLocks/>
              </p:cNvSpPr>
              <p:nvPr/>
            </p:nvSpPr>
            <p:spPr bwMode="auto">
              <a:xfrm flipV="1">
                <a:off x="4705350" y="1371600"/>
                <a:ext cx="3048000" cy="533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2" name="Arc 26"/>
              <p:cNvSpPr>
                <a:spLocks/>
              </p:cNvSpPr>
              <p:nvPr/>
            </p:nvSpPr>
            <p:spPr bwMode="auto">
              <a:xfrm flipH="1" flipV="1">
                <a:off x="1514475" y="1371600"/>
                <a:ext cx="3200400" cy="533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3" name="Line 29"/>
              <p:cNvSpPr>
                <a:spLocks noChangeShapeType="1"/>
              </p:cNvSpPr>
              <p:nvPr/>
            </p:nvSpPr>
            <p:spPr bwMode="auto">
              <a:xfrm>
                <a:off x="4357688" y="2009775"/>
                <a:ext cx="6858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 name="Line 30"/>
              <p:cNvSpPr>
                <a:spLocks noChangeShapeType="1"/>
              </p:cNvSpPr>
              <p:nvPr/>
            </p:nvSpPr>
            <p:spPr bwMode="auto">
              <a:xfrm>
                <a:off x="5562600" y="1968500"/>
                <a:ext cx="6858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 name="Line 31"/>
              <p:cNvSpPr>
                <a:spLocks noChangeShapeType="1"/>
              </p:cNvSpPr>
              <p:nvPr/>
            </p:nvSpPr>
            <p:spPr bwMode="auto">
              <a:xfrm>
                <a:off x="6705600" y="1812925"/>
                <a:ext cx="6858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 name="Line 32"/>
              <p:cNvSpPr>
                <a:spLocks noChangeShapeType="1"/>
              </p:cNvSpPr>
              <p:nvPr/>
            </p:nvSpPr>
            <p:spPr bwMode="auto">
              <a:xfrm>
                <a:off x="3109913" y="1954213"/>
                <a:ext cx="6858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 name="Line 33"/>
              <p:cNvSpPr>
                <a:spLocks noChangeShapeType="1"/>
              </p:cNvSpPr>
              <p:nvPr/>
            </p:nvSpPr>
            <p:spPr bwMode="auto">
              <a:xfrm>
                <a:off x="1911350" y="1801813"/>
                <a:ext cx="6858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8" name="Rectangle 34"/>
              <p:cNvSpPr>
                <a:spLocks noChangeArrowheads="1"/>
              </p:cNvSpPr>
              <p:nvPr/>
            </p:nvSpPr>
            <p:spPr bwMode="auto">
              <a:xfrm>
                <a:off x="1939925" y="1822450"/>
                <a:ext cx="609600" cy="4170363"/>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 name="Rectangle 35"/>
              <p:cNvSpPr>
                <a:spLocks noChangeArrowheads="1"/>
              </p:cNvSpPr>
              <p:nvPr/>
            </p:nvSpPr>
            <p:spPr bwMode="auto">
              <a:xfrm>
                <a:off x="3144838" y="1989138"/>
                <a:ext cx="609600" cy="3983037"/>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 name="Rectangle 36"/>
              <p:cNvSpPr>
                <a:spLocks noChangeArrowheads="1"/>
              </p:cNvSpPr>
              <p:nvPr/>
            </p:nvSpPr>
            <p:spPr bwMode="auto">
              <a:xfrm>
                <a:off x="4392613" y="2044700"/>
                <a:ext cx="609600" cy="3927475"/>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 name="Rectangle 37"/>
              <p:cNvSpPr>
                <a:spLocks noChangeArrowheads="1"/>
              </p:cNvSpPr>
              <p:nvPr/>
            </p:nvSpPr>
            <p:spPr bwMode="auto">
              <a:xfrm>
                <a:off x="5594350" y="2000250"/>
                <a:ext cx="609600" cy="3962400"/>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2" name="Rectangle 38"/>
              <p:cNvSpPr>
                <a:spLocks noChangeArrowheads="1"/>
              </p:cNvSpPr>
              <p:nvPr/>
            </p:nvSpPr>
            <p:spPr bwMode="auto">
              <a:xfrm>
                <a:off x="6746875" y="1841500"/>
                <a:ext cx="609600" cy="4121150"/>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 name="Rectangle 39"/>
              <p:cNvSpPr>
                <a:spLocks noChangeArrowheads="1"/>
              </p:cNvSpPr>
              <p:nvPr/>
            </p:nvSpPr>
            <p:spPr bwMode="auto">
              <a:xfrm>
                <a:off x="1447800" y="47244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 name="Arc 40"/>
              <p:cNvSpPr>
                <a:spLocks/>
              </p:cNvSpPr>
              <p:nvPr/>
            </p:nvSpPr>
            <p:spPr bwMode="auto">
              <a:xfrm flipH="1" flipV="1">
                <a:off x="7820025" y="1371600"/>
                <a:ext cx="3200400" cy="533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 name="Line 43"/>
              <p:cNvSpPr>
                <a:spLocks noChangeShapeType="1"/>
              </p:cNvSpPr>
              <p:nvPr/>
            </p:nvSpPr>
            <p:spPr bwMode="auto">
              <a:xfrm>
                <a:off x="8159750" y="1792288"/>
                <a:ext cx="6858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 name="Rectangle 44"/>
              <p:cNvSpPr>
                <a:spLocks noChangeArrowheads="1"/>
              </p:cNvSpPr>
              <p:nvPr/>
            </p:nvSpPr>
            <p:spPr bwMode="auto">
              <a:xfrm>
                <a:off x="8188325" y="1812925"/>
                <a:ext cx="609600" cy="4170363"/>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 name="Oval 54"/>
              <p:cNvSpPr>
                <a:spLocks noChangeArrowheads="1"/>
              </p:cNvSpPr>
              <p:nvPr/>
            </p:nvSpPr>
            <p:spPr bwMode="auto">
              <a:xfrm>
                <a:off x="1447800" y="13620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8" name="Oval 55"/>
              <p:cNvSpPr>
                <a:spLocks noChangeArrowheads="1"/>
              </p:cNvSpPr>
              <p:nvPr/>
            </p:nvSpPr>
            <p:spPr bwMode="auto">
              <a:xfrm>
                <a:off x="7743825" y="13620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9" name="Rectangle 56"/>
              <p:cNvSpPr>
                <a:spLocks noChangeArrowheads="1"/>
              </p:cNvSpPr>
              <p:nvPr/>
            </p:nvSpPr>
            <p:spPr bwMode="auto">
              <a:xfrm>
                <a:off x="2152650" y="1704975"/>
                <a:ext cx="152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0" name="Rectangle 57"/>
              <p:cNvSpPr>
                <a:spLocks noChangeArrowheads="1"/>
              </p:cNvSpPr>
              <p:nvPr/>
            </p:nvSpPr>
            <p:spPr bwMode="auto">
              <a:xfrm>
                <a:off x="3371850" y="1857375"/>
                <a:ext cx="152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1" name="Rectangle 58"/>
              <p:cNvSpPr>
                <a:spLocks noChangeArrowheads="1"/>
              </p:cNvSpPr>
              <p:nvPr/>
            </p:nvSpPr>
            <p:spPr bwMode="auto">
              <a:xfrm>
                <a:off x="4648200" y="1905000"/>
                <a:ext cx="152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 name="Rectangle 59"/>
              <p:cNvSpPr>
                <a:spLocks noChangeArrowheads="1"/>
              </p:cNvSpPr>
              <p:nvPr/>
            </p:nvSpPr>
            <p:spPr bwMode="auto">
              <a:xfrm>
                <a:off x="5829300" y="1866900"/>
                <a:ext cx="152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 name="Rectangle 60"/>
              <p:cNvSpPr>
                <a:spLocks noChangeArrowheads="1"/>
              </p:cNvSpPr>
              <p:nvPr/>
            </p:nvSpPr>
            <p:spPr bwMode="auto">
              <a:xfrm>
                <a:off x="6981825" y="1714500"/>
                <a:ext cx="152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 name="Rectangle 61"/>
              <p:cNvSpPr>
                <a:spLocks noChangeArrowheads="1"/>
              </p:cNvSpPr>
              <p:nvPr/>
            </p:nvSpPr>
            <p:spPr bwMode="auto">
              <a:xfrm>
                <a:off x="8401050" y="1685925"/>
                <a:ext cx="152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25" name="Group 224"/>
            <p:cNvGrpSpPr/>
            <p:nvPr/>
          </p:nvGrpSpPr>
          <p:grpSpPr>
            <a:xfrm>
              <a:off x="9181147" y="2187442"/>
              <a:ext cx="1737477" cy="846772"/>
              <a:chOff x="1163638" y="1362075"/>
              <a:chExt cx="9856787" cy="4803775"/>
            </a:xfrm>
          </p:grpSpPr>
          <p:sp>
            <p:nvSpPr>
              <p:cNvPr id="226" name="Rectangle 3"/>
              <p:cNvSpPr>
                <a:spLocks noChangeArrowheads="1"/>
              </p:cNvSpPr>
              <p:nvPr/>
            </p:nvSpPr>
            <p:spPr bwMode="auto">
              <a:xfrm>
                <a:off x="1447800" y="54102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7" name="Rectangle 4"/>
              <p:cNvSpPr>
                <a:spLocks noChangeArrowheads="1"/>
              </p:cNvSpPr>
              <p:nvPr/>
            </p:nvSpPr>
            <p:spPr bwMode="auto">
              <a:xfrm>
                <a:off x="1163638" y="6089650"/>
                <a:ext cx="6096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8" name="Rectangle 8"/>
              <p:cNvSpPr>
                <a:spLocks noChangeArrowheads="1"/>
              </p:cNvSpPr>
              <p:nvPr/>
            </p:nvSpPr>
            <p:spPr bwMode="auto">
              <a:xfrm>
                <a:off x="1295400" y="5867400"/>
                <a:ext cx="3048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 name="Rectangle 9"/>
              <p:cNvSpPr>
                <a:spLocks noChangeArrowheads="1"/>
              </p:cNvSpPr>
              <p:nvPr/>
            </p:nvSpPr>
            <p:spPr bwMode="auto">
              <a:xfrm>
                <a:off x="1447800" y="41148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 name="Rectangle 10"/>
              <p:cNvSpPr>
                <a:spLocks noChangeArrowheads="1"/>
              </p:cNvSpPr>
              <p:nvPr/>
            </p:nvSpPr>
            <p:spPr bwMode="auto">
              <a:xfrm>
                <a:off x="1447800" y="34290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1" name="Rectangle 11"/>
              <p:cNvSpPr>
                <a:spLocks noChangeArrowheads="1"/>
              </p:cNvSpPr>
              <p:nvPr/>
            </p:nvSpPr>
            <p:spPr bwMode="auto">
              <a:xfrm>
                <a:off x="1447800" y="27432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 name="Rectangle 12"/>
              <p:cNvSpPr>
                <a:spLocks noChangeArrowheads="1"/>
              </p:cNvSpPr>
              <p:nvPr/>
            </p:nvSpPr>
            <p:spPr bwMode="auto">
              <a:xfrm>
                <a:off x="1447800" y="20574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3" name="Rectangle 13"/>
              <p:cNvSpPr>
                <a:spLocks noChangeArrowheads="1"/>
              </p:cNvSpPr>
              <p:nvPr/>
            </p:nvSpPr>
            <p:spPr bwMode="auto">
              <a:xfrm>
                <a:off x="1447800" y="1438275"/>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4" name="Rectangle 14"/>
              <p:cNvSpPr>
                <a:spLocks noChangeArrowheads="1"/>
              </p:cNvSpPr>
              <p:nvPr/>
            </p:nvSpPr>
            <p:spPr bwMode="auto">
              <a:xfrm>
                <a:off x="7751763" y="54102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 name="Rectangle 15"/>
              <p:cNvSpPr>
                <a:spLocks noChangeArrowheads="1"/>
              </p:cNvSpPr>
              <p:nvPr/>
            </p:nvSpPr>
            <p:spPr bwMode="auto">
              <a:xfrm>
                <a:off x="7467600" y="6089650"/>
                <a:ext cx="6096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6" name="Rectangle 18"/>
              <p:cNvSpPr>
                <a:spLocks noChangeArrowheads="1"/>
              </p:cNvSpPr>
              <p:nvPr/>
            </p:nvSpPr>
            <p:spPr bwMode="auto">
              <a:xfrm>
                <a:off x="7747000" y="4786313"/>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7" name="Rectangle 19"/>
              <p:cNvSpPr>
                <a:spLocks noChangeArrowheads="1"/>
              </p:cNvSpPr>
              <p:nvPr/>
            </p:nvSpPr>
            <p:spPr bwMode="auto">
              <a:xfrm>
                <a:off x="7599363" y="5867400"/>
                <a:ext cx="3048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8" name="Rectangle 20"/>
              <p:cNvSpPr>
                <a:spLocks noChangeArrowheads="1"/>
              </p:cNvSpPr>
              <p:nvPr/>
            </p:nvSpPr>
            <p:spPr bwMode="auto">
              <a:xfrm>
                <a:off x="7751763" y="41148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 name="Rectangle 21"/>
              <p:cNvSpPr>
                <a:spLocks noChangeArrowheads="1"/>
              </p:cNvSpPr>
              <p:nvPr/>
            </p:nvSpPr>
            <p:spPr bwMode="auto">
              <a:xfrm>
                <a:off x="7751763" y="34290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0" name="Rectangle 22"/>
              <p:cNvSpPr>
                <a:spLocks noChangeArrowheads="1"/>
              </p:cNvSpPr>
              <p:nvPr/>
            </p:nvSpPr>
            <p:spPr bwMode="auto">
              <a:xfrm>
                <a:off x="7751763" y="27432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1" name="Rectangle 23"/>
              <p:cNvSpPr>
                <a:spLocks noChangeArrowheads="1"/>
              </p:cNvSpPr>
              <p:nvPr/>
            </p:nvSpPr>
            <p:spPr bwMode="auto">
              <a:xfrm>
                <a:off x="7751763" y="20574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 name="Rectangle 24"/>
              <p:cNvSpPr>
                <a:spLocks noChangeArrowheads="1"/>
              </p:cNvSpPr>
              <p:nvPr/>
            </p:nvSpPr>
            <p:spPr bwMode="auto">
              <a:xfrm>
                <a:off x="7751763" y="1438275"/>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 name="Arc 25"/>
              <p:cNvSpPr>
                <a:spLocks/>
              </p:cNvSpPr>
              <p:nvPr/>
            </p:nvSpPr>
            <p:spPr bwMode="auto">
              <a:xfrm flipV="1">
                <a:off x="4705350" y="1371600"/>
                <a:ext cx="3048000" cy="533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4" name="Arc 26"/>
              <p:cNvSpPr>
                <a:spLocks/>
              </p:cNvSpPr>
              <p:nvPr/>
            </p:nvSpPr>
            <p:spPr bwMode="auto">
              <a:xfrm flipH="1" flipV="1">
                <a:off x="1514475" y="1371600"/>
                <a:ext cx="3200400" cy="533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 name="Line 29"/>
              <p:cNvSpPr>
                <a:spLocks noChangeShapeType="1"/>
              </p:cNvSpPr>
              <p:nvPr/>
            </p:nvSpPr>
            <p:spPr bwMode="auto">
              <a:xfrm>
                <a:off x="4357688" y="2009775"/>
                <a:ext cx="6858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 name="Line 30"/>
              <p:cNvSpPr>
                <a:spLocks noChangeShapeType="1"/>
              </p:cNvSpPr>
              <p:nvPr/>
            </p:nvSpPr>
            <p:spPr bwMode="auto">
              <a:xfrm>
                <a:off x="5562600" y="1968500"/>
                <a:ext cx="6858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 name="Line 31"/>
              <p:cNvSpPr>
                <a:spLocks noChangeShapeType="1"/>
              </p:cNvSpPr>
              <p:nvPr/>
            </p:nvSpPr>
            <p:spPr bwMode="auto">
              <a:xfrm>
                <a:off x="6705600" y="1812925"/>
                <a:ext cx="6858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 name="Line 32"/>
              <p:cNvSpPr>
                <a:spLocks noChangeShapeType="1"/>
              </p:cNvSpPr>
              <p:nvPr/>
            </p:nvSpPr>
            <p:spPr bwMode="auto">
              <a:xfrm>
                <a:off x="3109913" y="1954213"/>
                <a:ext cx="6858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 name="Line 33"/>
              <p:cNvSpPr>
                <a:spLocks noChangeShapeType="1"/>
              </p:cNvSpPr>
              <p:nvPr/>
            </p:nvSpPr>
            <p:spPr bwMode="auto">
              <a:xfrm>
                <a:off x="1911350" y="1801813"/>
                <a:ext cx="6858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 name="Rectangle 34"/>
              <p:cNvSpPr>
                <a:spLocks noChangeArrowheads="1"/>
              </p:cNvSpPr>
              <p:nvPr/>
            </p:nvSpPr>
            <p:spPr bwMode="auto">
              <a:xfrm>
                <a:off x="1939925" y="1822450"/>
                <a:ext cx="609600" cy="4170363"/>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 name="Rectangle 35"/>
              <p:cNvSpPr>
                <a:spLocks noChangeArrowheads="1"/>
              </p:cNvSpPr>
              <p:nvPr/>
            </p:nvSpPr>
            <p:spPr bwMode="auto">
              <a:xfrm>
                <a:off x="3144838" y="1989138"/>
                <a:ext cx="609600" cy="3983037"/>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 name="Rectangle 36"/>
              <p:cNvSpPr>
                <a:spLocks noChangeArrowheads="1"/>
              </p:cNvSpPr>
              <p:nvPr/>
            </p:nvSpPr>
            <p:spPr bwMode="auto">
              <a:xfrm>
                <a:off x="4392613" y="2044700"/>
                <a:ext cx="609600" cy="3927475"/>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3" name="Rectangle 37"/>
              <p:cNvSpPr>
                <a:spLocks noChangeArrowheads="1"/>
              </p:cNvSpPr>
              <p:nvPr/>
            </p:nvSpPr>
            <p:spPr bwMode="auto">
              <a:xfrm>
                <a:off x="5594350" y="2000250"/>
                <a:ext cx="609600" cy="3962400"/>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 name="Rectangle 38"/>
              <p:cNvSpPr>
                <a:spLocks noChangeArrowheads="1"/>
              </p:cNvSpPr>
              <p:nvPr/>
            </p:nvSpPr>
            <p:spPr bwMode="auto">
              <a:xfrm>
                <a:off x="6746875" y="1841500"/>
                <a:ext cx="609600" cy="4121150"/>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5" name="Rectangle 39"/>
              <p:cNvSpPr>
                <a:spLocks noChangeArrowheads="1"/>
              </p:cNvSpPr>
              <p:nvPr/>
            </p:nvSpPr>
            <p:spPr bwMode="auto">
              <a:xfrm>
                <a:off x="1447800" y="47244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 name="Arc 40"/>
              <p:cNvSpPr>
                <a:spLocks/>
              </p:cNvSpPr>
              <p:nvPr/>
            </p:nvSpPr>
            <p:spPr bwMode="auto">
              <a:xfrm flipH="1" flipV="1">
                <a:off x="7820025" y="1371600"/>
                <a:ext cx="3200400" cy="533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7" name="Line 43"/>
              <p:cNvSpPr>
                <a:spLocks noChangeShapeType="1"/>
              </p:cNvSpPr>
              <p:nvPr/>
            </p:nvSpPr>
            <p:spPr bwMode="auto">
              <a:xfrm>
                <a:off x="8159750" y="1792288"/>
                <a:ext cx="6858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8" name="Rectangle 44"/>
              <p:cNvSpPr>
                <a:spLocks noChangeArrowheads="1"/>
              </p:cNvSpPr>
              <p:nvPr/>
            </p:nvSpPr>
            <p:spPr bwMode="auto">
              <a:xfrm>
                <a:off x="8188325" y="1812925"/>
                <a:ext cx="609600" cy="4170363"/>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9" name="Oval 54"/>
              <p:cNvSpPr>
                <a:spLocks noChangeArrowheads="1"/>
              </p:cNvSpPr>
              <p:nvPr/>
            </p:nvSpPr>
            <p:spPr bwMode="auto">
              <a:xfrm>
                <a:off x="1447800" y="13620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0" name="Oval 55"/>
              <p:cNvSpPr>
                <a:spLocks noChangeArrowheads="1"/>
              </p:cNvSpPr>
              <p:nvPr/>
            </p:nvSpPr>
            <p:spPr bwMode="auto">
              <a:xfrm>
                <a:off x="7743825" y="13620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1" name="Rectangle 56"/>
              <p:cNvSpPr>
                <a:spLocks noChangeArrowheads="1"/>
              </p:cNvSpPr>
              <p:nvPr/>
            </p:nvSpPr>
            <p:spPr bwMode="auto">
              <a:xfrm>
                <a:off x="2152650" y="1704975"/>
                <a:ext cx="152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2" name="Rectangle 57"/>
              <p:cNvSpPr>
                <a:spLocks noChangeArrowheads="1"/>
              </p:cNvSpPr>
              <p:nvPr/>
            </p:nvSpPr>
            <p:spPr bwMode="auto">
              <a:xfrm>
                <a:off x="3371850" y="1857375"/>
                <a:ext cx="152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3" name="Rectangle 58"/>
              <p:cNvSpPr>
                <a:spLocks noChangeArrowheads="1"/>
              </p:cNvSpPr>
              <p:nvPr/>
            </p:nvSpPr>
            <p:spPr bwMode="auto">
              <a:xfrm>
                <a:off x="4648200" y="1905000"/>
                <a:ext cx="152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4" name="Rectangle 59"/>
              <p:cNvSpPr>
                <a:spLocks noChangeArrowheads="1"/>
              </p:cNvSpPr>
              <p:nvPr/>
            </p:nvSpPr>
            <p:spPr bwMode="auto">
              <a:xfrm>
                <a:off x="5829300" y="1866900"/>
                <a:ext cx="152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5" name="Rectangle 60"/>
              <p:cNvSpPr>
                <a:spLocks noChangeArrowheads="1"/>
              </p:cNvSpPr>
              <p:nvPr/>
            </p:nvSpPr>
            <p:spPr bwMode="auto">
              <a:xfrm>
                <a:off x="6981825" y="1714500"/>
                <a:ext cx="152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 name="Rectangle 61"/>
              <p:cNvSpPr>
                <a:spLocks noChangeArrowheads="1"/>
              </p:cNvSpPr>
              <p:nvPr/>
            </p:nvSpPr>
            <p:spPr bwMode="auto">
              <a:xfrm>
                <a:off x="8401050" y="1685925"/>
                <a:ext cx="152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7" name="Group 266"/>
            <p:cNvGrpSpPr/>
            <p:nvPr/>
          </p:nvGrpSpPr>
          <p:grpSpPr>
            <a:xfrm>
              <a:off x="10293262" y="2184424"/>
              <a:ext cx="1737477" cy="846772"/>
              <a:chOff x="1163638" y="1362075"/>
              <a:chExt cx="9856787" cy="4803775"/>
            </a:xfrm>
          </p:grpSpPr>
          <p:sp>
            <p:nvSpPr>
              <p:cNvPr id="268" name="Rectangle 3"/>
              <p:cNvSpPr>
                <a:spLocks noChangeArrowheads="1"/>
              </p:cNvSpPr>
              <p:nvPr/>
            </p:nvSpPr>
            <p:spPr bwMode="auto">
              <a:xfrm>
                <a:off x="1447800" y="54102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9" name="Rectangle 4"/>
              <p:cNvSpPr>
                <a:spLocks noChangeArrowheads="1"/>
              </p:cNvSpPr>
              <p:nvPr/>
            </p:nvSpPr>
            <p:spPr bwMode="auto">
              <a:xfrm>
                <a:off x="1163638" y="6089650"/>
                <a:ext cx="6096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0" name="Rectangle 8"/>
              <p:cNvSpPr>
                <a:spLocks noChangeArrowheads="1"/>
              </p:cNvSpPr>
              <p:nvPr/>
            </p:nvSpPr>
            <p:spPr bwMode="auto">
              <a:xfrm>
                <a:off x="1295400" y="5867400"/>
                <a:ext cx="3048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1" name="Rectangle 9"/>
              <p:cNvSpPr>
                <a:spLocks noChangeArrowheads="1"/>
              </p:cNvSpPr>
              <p:nvPr/>
            </p:nvSpPr>
            <p:spPr bwMode="auto">
              <a:xfrm>
                <a:off x="1447800" y="41148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2" name="Rectangle 10"/>
              <p:cNvSpPr>
                <a:spLocks noChangeArrowheads="1"/>
              </p:cNvSpPr>
              <p:nvPr/>
            </p:nvSpPr>
            <p:spPr bwMode="auto">
              <a:xfrm>
                <a:off x="1447800" y="34290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 name="Rectangle 11"/>
              <p:cNvSpPr>
                <a:spLocks noChangeArrowheads="1"/>
              </p:cNvSpPr>
              <p:nvPr/>
            </p:nvSpPr>
            <p:spPr bwMode="auto">
              <a:xfrm>
                <a:off x="1447800" y="27432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 name="Rectangle 12"/>
              <p:cNvSpPr>
                <a:spLocks noChangeArrowheads="1"/>
              </p:cNvSpPr>
              <p:nvPr/>
            </p:nvSpPr>
            <p:spPr bwMode="auto">
              <a:xfrm>
                <a:off x="1447800" y="20574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5" name="Rectangle 13"/>
              <p:cNvSpPr>
                <a:spLocks noChangeArrowheads="1"/>
              </p:cNvSpPr>
              <p:nvPr/>
            </p:nvSpPr>
            <p:spPr bwMode="auto">
              <a:xfrm>
                <a:off x="1447800" y="1438275"/>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 name="Rectangle 14"/>
              <p:cNvSpPr>
                <a:spLocks noChangeArrowheads="1"/>
              </p:cNvSpPr>
              <p:nvPr/>
            </p:nvSpPr>
            <p:spPr bwMode="auto">
              <a:xfrm>
                <a:off x="7751763" y="54102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 name="Rectangle 15"/>
              <p:cNvSpPr>
                <a:spLocks noChangeArrowheads="1"/>
              </p:cNvSpPr>
              <p:nvPr/>
            </p:nvSpPr>
            <p:spPr bwMode="auto">
              <a:xfrm>
                <a:off x="7467600" y="6089650"/>
                <a:ext cx="6096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 name="Rectangle 18"/>
              <p:cNvSpPr>
                <a:spLocks noChangeArrowheads="1"/>
              </p:cNvSpPr>
              <p:nvPr/>
            </p:nvSpPr>
            <p:spPr bwMode="auto">
              <a:xfrm>
                <a:off x="7747000" y="4786313"/>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 name="Rectangle 19"/>
              <p:cNvSpPr>
                <a:spLocks noChangeArrowheads="1"/>
              </p:cNvSpPr>
              <p:nvPr/>
            </p:nvSpPr>
            <p:spPr bwMode="auto">
              <a:xfrm>
                <a:off x="7599363" y="5867400"/>
                <a:ext cx="3048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0" name="Rectangle 20"/>
              <p:cNvSpPr>
                <a:spLocks noChangeArrowheads="1"/>
              </p:cNvSpPr>
              <p:nvPr/>
            </p:nvSpPr>
            <p:spPr bwMode="auto">
              <a:xfrm>
                <a:off x="7751763" y="41148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 name="Rectangle 21"/>
              <p:cNvSpPr>
                <a:spLocks noChangeArrowheads="1"/>
              </p:cNvSpPr>
              <p:nvPr/>
            </p:nvSpPr>
            <p:spPr bwMode="auto">
              <a:xfrm>
                <a:off x="7751763" y="34290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2" name="Rectangle 22"/>
              <p:cNvSpPr>
                <a:spLocks noChangeArrowheads="1"/>
              </p:cNvSpPr>
              <p:nvPr/>
            </p:nvSpPr>
            <p:spPr bwMode="auto">
              <a:xfrm>
                <a:off x="7751763" y="27432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3" name="Rectangle 23"/>
              <p:cNvSpPr>
                <a:spLocks noChangeArrowheads="1"/>
              </p:cNvSpPr>
              <p:nvPr/>
            </p:nvSpPr>
            <p:spPr bwMode="auto">
              <a:xfrm>
                <a:off x="7751763" y="20574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4" name="Rectangle 24"/>
              <p:cNvSpPr>
                <a:spLocks noChangeArrowheads="1"/>
              </p:cNvSpPr>
              <p:nvPr/>
            </p:nvSpPr>
            <p:spPr bwMode="auto">
              <a:xfrm>
                <a:off x="7751763" y="1438275"/>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5" name="Arc 25"/>
              <p:cNvSpPr>
                <a:spLocks/>
              </p:cNvSpPr>
              <p:nvPr/>
            </p:nvSpPr>
            <p:spPr bwMode="auto">
              <a:xfrm flipV="1">
                <a:off x="4705350" y="1371600"/>
                <a:ext cx="3048000" cy="533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 name="Arc 26"/>
              <p:cNvSpPr>
                <a:spLocks/>
              </p:cNvSpPr>
              <p:nvPr/>
            </p:nvSpPr>
            <p:spPr bwMode="auto">
              <a:xfrm flipH="1" flipV="1">
                <a:off x="1514475" y="1371600"/>
                <a:ext cx="3200400" cy="533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7" name="Line 29"/>
              <p:cNvSpPr>
                <a:spLocks noChangeShapeType="1"/>
              </p:cNvSpPr>
              <p:nvPr/>
            </p:nvSpPr>
            <p:spPr bwMode="auto">
              <a:xfrm>
                <a:off x="4357688" y="2009775"/>
                <a:ext cx="6858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8" name="Line 30"/>
              <p:cNvSpPr>
                <a:spLocks noChangeShapeType="1"/>
              </p:cNvSpPr>
              <p:nvPr/>
            </p:nvSpPr>
            <p:spPr bwMode="auto">
              <a:xfrm>
                <a:off x="5562600" y="1968500"/>
                <a:ext cx="6858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 name="Line 31"/>
              <p:cNvSpPr>
                <a:spLocks noChangeShapeType="1"/>
              </p:cNvSpPr>
              <p:nvPr/>
            </p:nvSpPr>
            <p:spPr bwMode="auto">
              <a:xfrm>
                <a:off x="6705600" y="1812925"/>
                <a:ext cx="6858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0" name="Line 32"/>
              <p:cNvSpPr>
                <a:spLocks noChangeShapeType="1"/>
              </p:cNvSpPr>
              <p:nvPr/>
            </p:nvSpPr>
            <p:spPr bwMode="auto">
              <a:xfrm>
                <a:off x="3109913" y="1954213"/>
                <a:ext cx="6858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1" name="Line 33"/>
              <p:cNvSpPr>
                <a:spLocks noChangeShapeType="1"/>
              </p:cNvSpPr>
              <p:nvPr/>
            </p:nvSpPr>
            <p:spPr bwMode="auto">
              <a:xfrm>
                <a:off x="1911350" y="1801813"/>
                <a:ext cx="6858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2" name="Rectangle 34"/>
              <p:cNvSpPr>
                <a:spLocks noChangeArrowheads="1"/>
              </p:cNvSpPr>
              <p:nvPr/>
            </p:nvSpPr>
            <p:spPr bwMode="auto">
              <a:xfrm>
                <a:off x="1939925" y="1822450"/>
                <a:ext cx="609600" cy="4170363"/>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3" name="Rectangle 35"/>
              <p:cNvSpPr>
                <a:spLocks noChangeArrowheads="1"/>
              </p:cNvSpPr>
              <p:nvPr/>
            </p:nvSpPr>
            <p:spPr bwMode="auto">
              <a:xfrm>
                <a:off x="3144838" y="1989138"/>
                <a:ext cx="609600" cy="3983037"/>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 name="Rectangle 36"/>
              <p:cNvSpPr>
                <a:spLocks noChangeArrowheads="1"/>
              </p:cNvSpPr>
              <p:nvPr/>
            </p:nvSpPr>
            <p:spPr bwMode="auto">
              <a:xfrm>
                <a:off x="4392613" y="2044700"/>
                <a:ext cx="609600" cy="3927475"/>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 name="Rectangle 37"/>
              <p:cNvSpPr>
                <a:spLocks noChangeArrowheads="1"/>
              </p:cNvSpPr>
              <p:nvPr/>
            </p:nvSpPr>
            <p:spPr bwMode="auto">
              <a:xfrm>
                <a:off x="5594350" y="2000250"/>
                <a:ext cx="609600" cy="3962400"/>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 name="Rectangle 38"/>
              <p:cNvSpPr>
                <a:spLocks noChangeArrowheads="1"/>
              </p:cNvSpPr>
              <p:nvPr/>
            </p:nvSpPr>
            <p:spPr bwMode="auto">
              <a:xfrm>
                <a:off x="6746875" y="1841500"/>
                <a:ext cx="609600" cy="4121150"/>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 name="Rectangle 39"/>
              <p:cNvSpPr>
                <a:spLocks noChangeArrowheads="1"/>
              </p:cNvSpPr>
              <p:nvPr/>
            </p:nvSpPr>
            <p:spPr bwMode="auto">
              <a:xfrm>
                <a:off x="1447800" y="4724400"/>
                <a:ext cx="76200"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8" name="Arc 40"/>
              <p:cNvSpPr>
                <a:spLocks/>
              </p:cNvSpPr>
              <p:nvPr/>
            </p:nvSpPr>
            <p:spPr bwMode="auto">
              <a:xfrm flipH="1" flipV="1">
                <a:off x="7820025" y="1371600"/>
                <a:ext cx="3200400" cy="533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 name="Line 43"/>
              <p:cNvSpPr>
                <a:spLocks noChangeShapeType="1"/>
              </p:cNvSpPr>
              <p:nvPr/>
            </p:nvSpPr>
            <p:spPr bwMode="auto">
              <a:xfrm>
                <a:off x="8159750" y="1792288"/>
                <a:ext cx="685800" cy="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 name="Rectangle 44"/>
              <p:cNvSpPr>
                <a:spLocks noChangeArrowheads="1"/>
              </p:cNvSpPr>
              <p:nvPr/>
            </p:nvSpPr>
            <p:spPr bwMode="auto">
              <a:xfrm>
                <a:off x="8188325" y="1812925"/>
                <a:ext cx="609600" cy="4170363"/>
              </a:xfrm>
              <a:prstGeom prst="rect">
                <a:avLst/>
              </a:prstGeom>
              <a:solidFill>
                <a:srgbClr val="6666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 name="Oval 54"/>
              <p:cNvSpPr>
                <a:spLocks noChangeArrowheads="1"/>
              </p:cNvSpPr>
              <p:nvPr/>
            </p:nvSpPr>
            <p:spPr bwMode="auto">
              <a:xfrm>
                <a:off x="1447800" y="13620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 name="Oval 55"/>
              <p:cNvSpPr>
                <a:spLocks noChangeArrowheads="1"/>
              </p:cNvSpPr>
              <p:nvPr/>
            </p:nvSpPr>
            <p:spPr bwMode="auto">
              <a:xfrm>
                <a:off x="7743825" y="1362075"/>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 name="Rectangle 56"/>
              <p:cNvSpPr>
                <a:spLocks noChangeArrowheads="1"/>
              </p:cNvSpPr>
              <p:nvPr/>
            </p:nvSpPr>
            <p:spPr bwMode="auto">
              <a:xfrm>
                <a:off x="2152650" y="1704975"/>
                <a:ext cx="152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4" name="Rectangle 57"/>
              <p:cNvSpPr>
                <a:spLocks noChangeArrowheads="1"/>
              </p:cNvSpPr>
              <p:nvPr/>
            </p:nvSpPr>
            <p:spPr bwMode="auto">
              <a:xfrm>
                <a:off x="3371850" y="1857375"/>
                <a:ext cx="152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 name="Rectangle 58"/>
              <p:cNvSpPr>
                <a:spLocks noChangeArrowheads="1"/>
              </p:cNvSpPr>
              <p:nvPr/>
            </p:nvSpPr>
            <p:spPr bwMode="auto">
              <a:xfrm>
                <a:off x="4648200" y="1905000"/>
                <a:ext cx="152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 name="Rectangle 59"/>
              <p:cNvSpPr>
                <a:spLocks noChangeArrowheads="1"/>
              </p:cNvSpPr>
              <p:nvPr/>
            </p:nvSpPr>
            <p:spPr bwMode="auto">
              <a:xfrm>
                <a:off x="5829300" y="1866900"/>
                <a:ext cx="152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 name="Rectangle 60"/>
              <p:cNvSpPr>
                <a:spLocks noChangeArrowheads="1"/>
              </p:cNvSpPr>
              <p:nvPr/>
            </p:nvSpPr>
            <p:spPr bwMode="auto">
              <a:xfrm>
                <a:off x="6981825" y="1714500"/>
                <a:ext cx="152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 name="Rectangle 61"/>
              <p:cNvSpPr>
                <a:spLocks noChangeArrowheads="1"/>
              </p:cNvSpPr>
              <p:nvPr/>
            </p:nvSpPr>
            <p:spPr bwMode="auto">
              <a:xfrm>
                <a:off x="8401050" y="1685925"/>
                <a:ext cx="152400" cy="76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9" name="Oval 308"/>
            <p:cNvSpPr/>
            <p:nvPr/>
          </p:nvSpPr>
          <p:spPr>
            <a:xfrm>
              <a:off x="8702280" y="3433984"/>
              <a:ext cx="1784204" cy="65668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688407" y="3406084"/>
              <a:ext cx="1784204" cy="65668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8868575" y="3606378"/>
              <a:ext cx="1489003" cy="225186"/>
            </a:xfrm>
            <a:prstGeom prst="roundRect">
              <a:avLst>
                <a:gd name="adj" fmla="val 5000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descr="http://www.developspace.info/images/lander-cargo.png"/>
            <p:cNvPicPr>
              <a:picLocks noChangeAspect="1" noChangeArrowheads="1"/>
            </p:cNvPicPr>
            <p:nvPr/>
          </p:nvPicPr>
          <p:blipFill rotWithShape="1">
            <a:blip r:embed="rId6" cstate="print">
              <a:clrChange>
                <a:clrFrom>
                  <a:srgbClr val="2F5597"/>
                </a:clrFrom>
                <a:clrTo>
                  <a:srgbClr val="2F5597">
                    <a:alpha val="0"/>
                  </a:srgbClr>
                </a:clrTo>
              </a:clrChange>
              <a:extLst>
                <a:ext uri="{28A0092B-C50C-407E-A947-70E740481C1C}">
                  <a14:useLocalDpi xmlns:a14="http://schemas.microsoft.com/office/drawing/2010/main" val="0"/>
                </a:ext>
              </a:extLst>
            </a:blip>
            <a:srcRect t="47244" r="24794"/>
            <a:stretch/>
          </p:blipFill>
          <p:spPr bwMode="auto">
            <a:xfrm>
              <a:off x="8727241" y="3203370"/>
              <a:ext cx="1588344" cy="660225"/>
            </a:xfrm>
            <a:prstGeom prst="rect">
              <a:avLst/>
            </a:prstGeom>
            <a:noFill/>
            <a:extLst>
              <a:ext uri="{909E8E84-426E-40DD-AFC4-6F175D3DCCD1}">
                <a14:hiddenFill xmlns:a14="http://schemas.microsoft.com/office/drawing/2010/main">
                  <a:solidFill>
                    <a:srgbClr val="FFFFFF"/>
                  </a:solidFill>
                </a14:hiddenFill>
              </a:ext>
            </a:extLst>
          </p:spPr>
        </p:pic>
      </p:grpSp>
      <p:sp>
        <p:nvSpPr>
          <p:cNvPr id="138" name="Rounded Rectangle 3">
            <a:extLst>
              <a:ext uri="{FF2B5EF4-FFF2-40B4-BE49-F238E27FC236}">
                <a16:creationId xmlns:a16="http://schemas.microsoft.com/office/drawing/2014/main" xmlns="" id="{73388C26-58D1-4A47-81CF-69DB01506EA4}"/>
              </a:ext>
            </a:extLst>
          </p:cNvPr>
          <p:cNvSpPr/>
          <p:nvPr/>
        </p:nvSpPr>
        <p:spPr>
          <a:xfrm>
            <a:off x="2667001" y="375880"/>
            <a:ext cx="6823900" cy="976670"/>
          </a:xfrm>
          <a:prstGeom prst="roundRect">
            <a:avLst/>
          </a:prstGeom>
          <a:solidFill>
            <a:schemeClr val="bg1">
              <a:alpha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42" name="TextBox 141">
            <a:extLst>
              <a:ext uri="{FF2B5EF4-FFF2-40B4-BE49-F238E27FC236}">
                <a16:creationId xmlns:a16="http://schemas.microsoft.com/office/drawing/2014/main" xmlns="" id="{77BD0D63-4833-46AF-BF07-F5D68003D3AF}"/>
              </a:ext>
            </a:extLst>
          </p:cNvPr>
          <p:cNvSpPr txBox="1">
            <a:spLocks noChangeArrowheads="1"/>
          </p:cNvSpPr>
          <p:nvPr/>
        </p:nvSpPr>
        <p:spPr bwMode="auto">
          <a:xfrm>
            <a:off x="0" y="417102"/>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smtClean="0">
                <a:latin typeface="Century Gothic" panose="020B0502020202020204" pitchFamily="34" charset="0"/>
              </a:rPr>
              <a:t>3.  Initial Crew Phase</a:t>
            </a:r>
            <a:endParaRPr lang="en-US" altLang="en-US" sz="4000" dirty="0">
              <a:latin typeface="Century Gothic" panose="020B0502020202020204" pitchFamily="34" charset="0"/>
            </a:endParaRPr>
          </a:p>
        </p:txBody>
      </p:sp>
      <p:pic>
        <p:nvPicPr>
          <p:cNvPr id="6146" name="Picture 2" descr="Shackleton Crater - possible Moon base location"/>
          <p:cNvPicPr>
            <a:picLocks noChangeAspect="1" noChangeArrowheads="1"/>
          </p:cNvPicPr>
          <p:nvPr/>
        </p:nvPicPr>
        <p:blipFill rotWithShape="1">
          <a:blip r:embed="rId7">
            <a:extLst>
              <a:ext uri="{28A0092B-C50C-407E-A947-70E740481C1C}">
                <a14:useLocalDpi xmlns:a14="http://schemas.microsoft.com/office/drawing/2010/main" val="0"/>
              </a:ext>
            </a:extLst>
          </a:blip>
          <a:srcRect l="540" t="5279" r="2461" b="1710"/>
          <a:stretch/>
        </p:blipFill>
        <p:spPr bwMode="auto">
          <a:xfrm>
            <a:off x="385015" y="2004918"/>
            <a:ext cx="4572001" cy="417364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143" name="TextBox 1"/>
          <p:cNvSpPr txBox="1">
            <a:spLocks noChangeArrowheads="1"/>
          </p:cNvSpPr>
          <p:nvPr/>
        </p:nvSpPr>
        <p:spPr bwMode="auto">
          <a:xfrm>
            <a:off x="5274298" y="6254395"/>
            <a:ext cx="369116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i="1" dirty="0" smtClean="0">
                <a:solidFill>
                  <a:schemeClr val="bg1"/>
                </a:solidFill>
              </a:rPr>
              <a:t>Notion of an initial lunar base</a:t>
            </a:r>
            <a:endParaRPr lang="en-US" altLang="en-US" i="1" dirty="0">
              <a:solidFill>
                <a:schemeClr val="bg1"/>
              </a:solidFill>
            </a:endParaRPr>
          </a:p>
        </p:txBody>
      </p:sp>
      <p:sp>
        <p:nvSpPr>
          <p:cNvPr id="144" name="TextBox 1"/>
          <p:cNvSpPr txBox="1">
            <a:spLocks noChangeArrowheads="1"/>
          </p:cNvSpPr>
          <p:nvPr/>
        </p:nvSpPr>
        <p:spPr bwMode="auto">
          <a:xfrm>
            <a:off x="1397197" y="6266905"/>
            <a:ext cx="369116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i="1" dirty="0" smtClean="0">
                <a:solidFill>
                  <a:schemeClr val="bg1"/>
                </a:solidFill>
              </a:rPr>
              <a:t>Shackleton base concept (NASA)</a:t>
            </a:r>
            <a:endParaRPr lang="en-US" altLang="en-US" i="1" dirty="0">
              <a:solidFill>
                <a:schemeClr val="bg1"/>
              </a:solidFill>
            </a:endParaRPr>
          </a:p>
        </p:txBody>
      </p:sp>
    </p:spTree>
    <p:extLst>
      <p:ext uri="{BB962C8B-B14F-4D97-AF65-F5344CB8AC3E}">
        <p14:creationId xmlns:p14="http://schemas.microsoft.com/office/powerpoint/2010/main" val="50021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P spid="14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xmlns=""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pic>
        <p:nvPicPr>
          <p:cNvPr id="29" name="Picture 2" descr="http://dawn.jpl.nasa.gov/multimedia/images/imageoftheday/201206/IOTD-242_full.jpg"/>
          <p:cNvPicPr>
            <a:picLocks noChangeAspect="1" noChangeArrowheads="1"/>
          </p:cNvPicPr>
          <p:nvPr/>
        </p:nvPicPr>
        <p:blipFill rotWithShape="1">
          <a:blip r:embed="rId4">
            <a:extLst>
              <a:ext uri="{28A0092B-C50C-407E-A947-70E740481C1C}">
                <a14:useLocalDpi xmlns:a14="http://schemas.microsoft.com/office/drawing/2010/main" val="0"/>
              </a:ext>
            </a:extLst>
          </a:blip>
          <a:srcRect l="11576" t="1" r="11119" b="43790"/>
          <a:stretch/>
        </p:blipFill>
        <p:spPr bwMode="auto">
          <a:xfrm rot="10800000">
            <a:off x="361237" y="2268382"/>
            <a:ext cx="5114262" cy="371864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3125627" y="4527954"/>
            <a:ext cx="724741" cy="702545"/>
          </a:xfrm>
          <a:prstGeom prst="roundRect">
            <a:avLst>
              <a:gd name="adj" fmla="val 50000"/>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1977668" y="4509325"/>
            <a:ext cx="842735" cy="816926"/>
          </a:xfrm>
          <a:prstGeom prst="roundRect">
            <a:avLst>
              <a:gd name="adj" fmla="val 50000"/>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2300908" y="3278576"/>
            <a:ext cx="1446535" cy="1402235"/>
          </a:xfrm>
          <a:prstGeom prst="roundRect">
            <a:avLst>
              <a:gd name="adj" fmla="val 50000"/>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3814850" y="2797517"/>
            <a:ext cx="1195910" cy="2178919"/>
          </a:xfrm>
          <a:prstGeom prst="roundRect">
            <a:avLst>
              <a:gd name="adj" fmla="val 50000"/>
            </a:avLst>
          </a:prstGeom>
          <a:solidFill>
            <a:schemeClr val="tx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632589" y="2713662"/>
            <a:ext cx="1190543" cy="1190543"/>
          </a:xfrm>
          <a:prstGeom prst="ellipse">
            <a:avLst/>
          </a:prstGeom>
          <a:gradFill flip="none" rotWithShape="1">
            <a:gsLst>
              <a:gs pos="100000">
                <a:schemeClr val="accent1">
                  <a:lumMod val="5000"/>
                  <a:lumOff val="95000"/>
                </a:schemeClr>
              </a:gs>
              <a:gs pos="57000">
                <a:schemeClr val="bg1">
                  <a:lumMod val="75000"/>
                </a:schemeClr>
              </a:gs>
              <a:gs pos="22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635584" y="3690480"/>
            <a:ext cx="1190543" cy="1190543"/>
          </a:xfrm>
          <a:prstGeom prst="ellipse">
            <a:avLst/>
          </a:prstGeom>
          <a:gradFill flip="none" rotWithShape="1">
            <a:gsLst>
              <a:gs pos="100000">
                <a:schemeClr val="accent1">
                  <a:lumMod val="5000"/>
                  <a:lumOff val="95000"/>
                </a:schemeClr>
              </a:gs>
              <a:gs pos="69000">
                <a:schemeClr val="bg1">
                  <a:lumMod val="75000"/>
                </a:schemeClr>
              </a:gs>
              <a:gs pos="27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35585" y="3238007"/>
            <a:ext cx="1187547" cy="1107114"/>
          </a:xfrm>
          <a:prstGeom prst="rect">
            <a:avLst/>
          </a:prstGeom>
          <a:gradFill flip="none" rotWithShape="1">
            <a:gsLst>
              <a:gs pos="100000">
                <a:schemeClr val="bg1">
                  <a:lumMod val="95000"/>
                </a:schemeClr>
              </a:gs>
              <a:gs pos="67000">
                <a:schemeClr val="bg1">
                  <a:lumMod val="75000"/>
                </a:schemeClr>
              </a:gs>
              <a:gs pos="4000">
                <a:schemeClr val="tx1"/>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863498" y="4276107"/>
            <a:ext cx="831133" cy="831133"/>
          </a:xfrm>
          <a:prstGeom prst="ellipse">
            <a:avLst/>
          </a:prstGeom>
          <a:solidFill>
            <a:schemeClr val="bg1">
              <a:lumMod val="65000"/>
              <a:alpha val="4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40570" y="4618579"/>
            <a:ext cx="331875" cy="331875"/>
          </a:xfrm>
          <a:prstGeom prst="ellipse">
            <a:avLst/>
          </a:prstGeom>
          <a:gradFill flip="none" rotWithShape="1">
            <a:gsLst>
              <a:gs pos="100000">
                <a:schemeClr val="accent1">
                  <a:lumMod val="5000"/>
                  <a:lumOff val="95000"/>
                </a:schemeClr>
              </a:gs>
              <a:gs pos="61000">
                <a:srgbClr val="9B9C9D"/>
              </a:gs>
              <a:gs pos="39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99641" y="3173186"/>
            <a:ext cx="1427581" cy="1427581"/>
          </a:xfrm>
          <a:prstGeom prst="ellipse">
            <a:avLst/>
          </a:prstGeom>
          <a:gradFill>
            <a:gsLst>
              <a:gs pos="100000">
                <a:schemeClr val="accent1">
                  <a:lumMod val="5000"/>
                  <a:lumOff val="95000"/>
                </a:schemeClr>
              </a:gs>
              <a:gs pos="55000">
                <a:srgbClr val="9B9C9D"/>
              </a:gs>
              <a:gs pos="4000">
                <a:schemeClr val="tx1"/>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1016693" y="4445938"/>
            <a:ext cx="509559" cy="509559"/>
          </a:xfrm>
          <a:prstGeom prst="ellipse">
            <a:avLst/>
          </a:prstGeom>
          <a:solidFill>
            <a:schemeClr val="bg1">
              <a:lumMod val="6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740570" y="4572748"/>
            <a:ext cx="331040" cy="228318"/>
          </a:xfrm>
          <a:prstGeom prst="rect">
            <a:avLst/>
          </a:prstGeom>
          <a:gradFill flip="none" rotWithShape="1">
            <a:gsLst>
              <a:gs pos="100000">
                <a:schemeClr val="bg1">
                  <a:lumMod val="85000"/>
                </a:schemeClr>
              </a:gs>
              <a:gs pos="67000">
                <a:srgbClr val="9B9C9D"/>
              </a:gs>
              <a:gs pos="4000">
                <a:schemeClr val="tx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3814197">
            <a:off x="1852141" y="4083875"/>
            <a:ext cx="331040" cy="744053"/>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911434" y="4434603"/>
            <a:ext cx="831133" cy="831133"/>
          </a:xfrm>
          <a:prstGeom prst="ellipse">
            <a:avLst/>
          </a:prstGeom>
          <a:gradFill flip="none" rotWithShape="1">
            <a:gsLst>
              <a:gs pos="100000">
                <a:schemeClr val="tx1"/>
              </a:gs>
              <a:gs pos="27000">
                <a:schemeClr val="bg1">
                  <a:lumMod val="50000"/>
                </a:schemeClr>
              </a:gs>
              <a:gs pos="41000">
                <a:schemeClr val="bg1">
                  <a:lumMod val="50000"/>
                </a:schemeClr>
              </a:gs>
              <a:gs pos="4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5">
            <a:clrChange>
              <a:clrFrom>
                <a:srgbClr val="FFFFFF"/>
              </a:clrFrom>
              <a:clrTo>
                <a:srgbClr val="FFFFFF">
                  <a:alpha val="0"/>
                </a:srgbClr>
              </a:clrTo>
            </a:clrChange>
          </a:blip>
          <a:stretch>
            <a:fillRect/>
          </a:stretch>
        </p:blipFill>
        <p:spPr>
          <a:xfrm>
            <a:off x="2184921" y="3193620"/>
            <a:ext cx="1482561" cy="1425936"/>
          </a:xfrm>
          <a:prstGeom prst="rect">
            <a:avLst/>
          </a:prstGeom>
        </p:spPr>
      </p:pic>
      <p:sp>
        <p:nvSpPr>
          <p:cNvPr id="30" name="Rectangle 29"/>
          <p:cNvSpPr/>
          <p:nvPr/>
        </p:nvSpPr>
        <p:spPr>
          <a:xfrm rot="3814197">
            <a:off x="1790078" y="3980951"/>
            <a:ext cx="331040" cy="744053"/>
          </a:xfrm>
          <a:prstGeom prst="rect">
            <a:avLst/>
          </a:prstGeom>
          <a:gradFill flip="none" rotWithShape="1">
            <a:gsLst>
              <a:gs pos="100000">
                <a:schemeClr val="bg1">
                  <a:lumMod val="85000"/>
                </a:schemeClr>
              </a:gs>
              <a:gs pos="67000">
                <a:srgbClr val="9B9C9D"/>
              </a:gs>
              <a:gs pos="4000">
                <a:schemeClr val="tx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3076533" y="4449217"/>
            <a:ext cx="701733" cy="701733"/>
          </a:xfrm>
          <a:prstGeom prst="ellipse">
            <a:avLst/>
          </a:prstGeom>
          <a:gradFill flip="none" rotWithShape="1">
            <a:gsLst>
              <a:gs pos="100000">
                <a:schemeClr val="accent1">
                  <a:lumMod val="5000"/>
                  <a:lumOff val="95000"/>
                </a:schemeClr>
              </a:gs>
              <a:gs pos="55000">
                <a:schemeClr val="bg1">
                  <a:lumMod val="65000"/>
                </a:schemeClr>
              </a:gs>
              <a:gs pos="4000">
                <a:schemeClr val="tx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212555" y="3235746"/>
            <a:ext cx="1086190" cy="1052925"/>
          </a:xfrm>
          <a:prstGeom prst="roundRect">
            <a:avLst>
              <a:gd name="adj" fmla="val 50000"/>
            </a:avLst>
          </a:prstGeom>
          <a:solidFill>
            <a:schemeClr val="tx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143570" y="3150986"/>
            <a:ext cx="1071797" cy="1071797"/>
          </a:xfrm>
          <a:prstGeom prst="ellipse">
            <a:avLst/>
          </a:prstGeom>
          <a:gradFill flip="none" rotWithShape="1">
            <a:gsLst>
              <a:gs pos="100000">
                <a:schemeClr val="bg1">
                  <a:lumMod val="85000"/>
                </a:schemeClr>
              </a:gs>
              <a:gs pos="62000">
                <a:schemeClr val="bg1">
                  <a:lumMod val="50000"/>
                </a:schemeClr>
              </a:gs>
              <a:gs pos="40000">
                <a:schemeClr val="tx1"/>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5862485" y="2268383"/>
            <a:ext cx="5905248" cy="3718646"/>
            <a:chOff x="6511273" y="2330035"/>
            <a:chExt cx="5003782" cy="3705122"/>
          </a:xfrm>
        </p:grpSpPr>
        <p:pic>
          <p:nvPicPr>
            <p:cNvPr id="39" name="Picture 2" descr="To walk among the marshmallow hil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1273" y="2330035"/>
              <a:ext cx="5003782" cy="370512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40" name="Isosceles Triangle 39"/>
            <p:cNvSpPr/>
            <p:nvPr/>
          </p:nvSpPr>
          <p:spPr>
            <a:xfrm>
              <a:off x="9321811" y="4077932"/>
              <a:ext cx="465506" cy="325609"/>
            </a:xfrm>
            <a:prstGeom prst="triangle">
              <a:avLst/>
            </a:prstGeom>
            <a:gradFill flip="none" rotWithShape="1">
              <a:gsLst>
                <a:gs pos="87000">
                  <a:schemeClr val="bg1"/>
                </a:gs>
                <a:gs pos="48000">
                  <a:schemeClr val="bg1">
                    <a:lumMod val="50000"/>
                  </a:schemeClr>
                </a:gs>
                <a:gs pos="19000">
                  <a:schemeClr val="tx1"/>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10377587" y="4059841"/>
              <a:ext cx="836251" cy="667328"/>
            </a:xfrm>
            <a:prstGeom prst="ellipse">
              <a:avLst/>
            </a:prstGeom>
            <a:gradFill flip="none" rotWithShape="1">
              <a:gsLst>
                <a:gs pos="87000">
                  <a:schemeClr val="bg1"/>
                </a:gs>
                <a:gs pos="63000">
                  <a:schemeClr val="bg1">
                    <a:lumMod val="50000"/>
                  </a:schemeClr>
                </a:gs>
                <a:gs pos="4000">
                  <a:schemeClr val="tx1"/>
                </a:gs>
              </a:gsLst>
              <a:path path="circle">
                <a:fillToRect l="100000" t="100000"/>
              </a:path>
              <a:tileRect r="-100000" b="-100000"/>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554564" y="3983591"/>
              <a:ext cx="680918" cy="866034"/>
            </a:xfrm>
            <a:prstGeom prst="ellipse">
              <a:avLst/>
            </a:prstGeom>
            <a:gradFill flip="none" rotWithShape="1">
              <a:gsLst>
                <a:gs pos="84000">
                  <a:schemeClr val="accent1">
                    <a:lumMod val="5000"/>
                    <a:lumOff val="95000"/>
                  </a:schemeClr>
                </a:gs>
                <a:gs pos="68000">
                  <a:schemeClr val="bg2">
                    <a:lumMod val="75000"/>
                  </a:schemeClr>
                </a:gs>
                <a:gs pos="38000">
                  <a:schemeClr val="tx1"/>
                </a:gs>
              </a:gsLst>
              <a:path path="circle">
                <a:fillToRect l="100000" t="100000"/>
              </a:path>
              <a:tileRect r="-100000" b="-100000"/>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946788" y="3990041"/>
              <a:ext cx="435840" cy="554328"/>
            </a:xfrm>
            <a:prstGeom prst="ellipse">
              <a:avLst/>
            </a:prstGeom>
            <a:gradFill flip="none" rotWithShape="1">
              <a:gsLst>
                <a:gs pos="44000">
                  <a:schemeClr val="tx1">
                    <a:lumMod val="65000"/>
                    <a:lumOff val="35000"/>
                  </a:schemeClr>
                </a:gs>
                <a:gs pos="74000">
                  <a:schemeClr val="bg1">
                    <a:lumMod val="50000"/>
                    <a:alpha val="45000"/>
                  </a:schemeClr>
                </a:gs>
              </a:gsLst>
              <a:path path="circle">
                <a:fillToRect l="100000" t="100000"/>
              </a:path>
              <a:tileRect r="-100000" b="-10000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9104237" y="4260284"/>
              <a:ext cx="519385" cy="161753"/>
            </a:xfrm>
            <a:prstGeom prst="roundRect">
              <a:avLst>
                <a:gd name="adj" fmla="val 50000"/>
              </a:avLst>
            </a:prstGeom>
            <a:gradFill flip="none" rotWithShape="1">
              <a:gsLst>
                <a:gs pos="92000">
                  <a:schemeClr val="accent1">
                    <a:lumMod val="5000"/>
                    <a:lumOff val="95000"/>
                  </a:schemeClr>
                </a:gs>
                <a:gs pos="67000">
                  <a:schemeClr val="bg1">
                    <a:lumMod val="65000"/>
                  </a:schemeClr>
                </a:gs>
                <a:gs pos="4000">
                  <a:schemeClr val="tx1"/>
                </a:gs>
              </a:gsLst>
              <a:path path="circle">
                <a:fillToRect l="100000" t="100000"/>
              </a:path>
              <a:tileRect r="-100000" b="-100000"/>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a:blip r:embed="rId7"/>
            <a:stretch>
              <a:fillRect/>
            </a:stretch>
          </p:blipFill>
          <p:spPr>
            <a:xfrm>
              <a:off x="9266531" y="2777353"/>
              <a:ext cx="685496" cy="686182"/>
            </a:xfrm>
            <a:prstGeom prst="rect">
              <a:avLst/>
            </a:prstGeom>
          </p:spPr>
        </p:pic>
        <p:pic>
          <p:nvPicPr>
            <p:cNvPr id="49" name="Picture 48"/>
            <p:cNvPicPr>
              <a:picLocks noChangeAspect="1"/>
            </p:cNvPicPr>
            <p:nvPr/>
          </p:nvPicPr>
          <p:blipFill>
            <a:blip r:embed="rId5">
              <a:clrChange>
                <a:clrFrom>
                  <a:srgbClr val="FFFFFF"/>
                </a:clrFrom>
                <a:clrTo>
                  <a:srgbClr val="FFFFFF">
                    <a:alpha val="0"/>
                  </a:srgbClr>
                </a:clrTo>
              </a:clrChange>
            </a:blip>
            <a:stretch>
              <a:fillRect/>
            </a:stretch>
          </p:blipFill>
          <p:spPr>
            <a:xfrm rot="16200000">
              <a:off x="9450511" y="4067490"/>
              <a:ext cx="896249" cy="677760"/>
            </a:xfrm>
            <a:prstGeom prst="rect">
              <a:avLst/>
            </a:prstGeom>
          </p:spPr>
        </p:pic>
        <p:sp>
          <p:nvSpPr>
            <p:cNvPr id="50" name="Rounded Rectangle 49"/>
            <p:cNvSpPr/>
            <p:nvPr/>
          </p:nvSpPr>
          <p:spPr>
            <a:xfrm rot="16200000">
              <a:off x="9725006" y="4382351"/>
              <a:ext cx="346785" cy="91121"/>
            </a:xfrm>
            <a:prstGeom prst="roundRect">
              <a:avLst>
                <a:gd name="adj" fmla="val 500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2" descr="To walk among the marshmallow hills"/>
            <p:cNvPicPr>
              <a:picLocks noChangeAspect="1" noChangeArrowheads="1"/>
            </p:cNvPicPr>
            <p:nvPr/>
          </p:nvPicPr>
          <p:blipFill rotWithShape="1">
            <a:blip r:embed="rId6">
              <a:extLst>
                <a:ext uri="{28A0092B-C50C-407E-A947-70E740481C1C}">
                  <a14:useLocalDpi xmlns:a14="http://schemas.microsoft.com/office/drawing/2010/main" val="0"/>
                </a:ext>
              </a:extLst>
            </a:blip>
            <a:srcRect t="56577"/>
            <a:stretch/>
          </p:blipFill>
          <p:spPr bwMode="auto">
            <a:xfrm>
              <a:off x="6511273" y="4413819"/>
              <a:ext cx="5003782" cy="1608887"/>
            </a:xfrm>
            <a:prstGeom prst="rect">
              <a:avLst/>
            </a:prstGeom>
            <a:noFill/>
            <a:extLst>
              <a:ext uri="{909E8E84-426E-40DD-AFC4-6F175D3DCCD1}">
                <a14:hiddenFill xmlns:a14="http://schemas.microsoft.com/office/drawing/2010/main">
                  <a:solidFill>
                    <a:srgbClr val="FFFFFF"/>
                  </a:solidFill>
                </a14:hiddenFill>
              </a:ext>
            </a:extLst>
          </p:spPr>
        </p:pic>
        <p:sp>
          <p:nvSpPr>
            <p:cNvPr id="52" name="Oval 51"/>
            <p:cNvSpPr/>
            <p:nvPr/>
          </p:nvSpPr>
          <p:spPr>
            <a:xfrm>
              <a:off x="10020070" y="4134878"/>
              <a:ext cx="491618" cy="235523"/>
            </a:xfrm>
            <a:prstGeom prst="ellipse">
              <a:avLst/>
            </a:prstGeom>
            <a:gradFill flip="none" rotWithShape="1">
              <a:gsLst>
                <a:gs pos="100000">
                  <a:schemeClr val="bg1">
                    <a:lumMod val="95000"/>
                  </a:schemeClr>
                </a:gs>
                <a:gs pos="61000">
                  <a:schemeClr val="bg1">
                    <a:lumMod val="65000"/>
                  </a:schemeClr>
                </a:gs>
                <a:gs pos="39000">
                  <a:schemeClr val="tx1"/>
                </a:gs>
              </a:gsLst>
              <a:path path="circle">
                <a:fillToRect l="100000" t="100000"/>
              </a:path>
              <a:tileRect r="-100000" b="-100000"/>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023900" y="4254519"/>
              <a:ext cx="491618" cy="162088"/>
            </a:xfrm>
            <a:prstGeom prst="rect">
              <a:avLst/>
            </a:prstGeom>
            <a:gradFill flip="none" rotWithShape="1">
              <a:gsLst>
                <a:gs pos="100000">
                  <a:schemeClr val="bg1">
                    <a:lumMod val="95000"/>
                  </a:schemeClr>
                </a:gs>
                <a:gs pos="67000">
                  <a:schemeClr val="bg1">
                    <a:lumMod val="50000"/>
                  </a:schemeClr>
                </a:gs>
                <a:gs pos="4000">
                  <a:schemeClr val="tx1"/>
                </a:gs>
              </a:gsLst>
              <a:lin ang="10800000" scaled="0"/>
              <a:tileRect/>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6845759" y="4507175"/>
              <a:ext cx="780610" cy="136240"/>
            </a:xfrm>
            <a:prstGeom prst="roundRect">
              <a:avLst>
                <a:gd name="adj" fmla="val 5000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descr="http://www.developspace.info/images/lander-cargo.png"/>
            <p:cNvPicPr>
              <a:picLocks noChangeAspect="1" noChangeArrowheads="1"/>
            </p:cNvPicPr>
            <p:nvPr/>
          </p:nvPicPr>
          <p:blipFill rotWithShape="1">
            <a:blip r:embed="rId8" cstate="print">
              <a:clrChange>
                <a:clrFrom>
                  <a:srgbClr val="2F5597"/>
                </a:clrFrom>
                <a:clrTo>
                  <a:srgbClr val="2F5597">
                    <a:alpha val="0"/>
                  </a:srgbClr>
                </a:clrTo>
              </a:clrChange>
              <a:extLst>
                <a:ext uri="{28A0092B-C50C-407E-A947-70E740481C1C}">
                  <a14:useLocalDpi xmlns:a14="http://schemas.microsoft.com/office/drawing/2010/main" val="0"/>
                </a:ext>
              </a:extLst>
            </a:blip>
            <a:srcRect t="47244" r="24794"/>
            <a:stretch/>
          </p:blipFill>
          <p:spPr bwMode="auto">
            <a:xfrm>
              <a:off x="6734971" y="4190449"/>
              <a:ext cx="845024" cy="446741"/>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ounded Rectangle 3">
            <a:extLst>
              <a:ext uri="{FF2B5EF4-FFF2-40B4-BE49-F238E27FC236}">
                <a16:creationId xmlns:a16="http://schemas.microsoft.com/office/drawing/2014/main" xmlns="" id="{73388C26-58D1-4A47-81CF-69DB01506EA4}"/>
              </a:ext>
            </a:extLst>
          </p:cNvPr>
          <p:cNvSpPr/>
          <p:nvPr/>
        </p:nvSpPr>
        <p:spPr>
          <a:xfrm>
            <a:off x="2667001" y="375880"/>
            <a:ext cx="6823900" cy="976670"/>
          </a:xfrm>
          <a:prstGeom prst="roundRect">
            <a:avLst/>
          </a:prstGeom>
          <a:solidFill>
            <a:schemeClr val="bg1">
              <a:alpha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45" name="TextBox 44">
            <a:extLst>
              <a:ext uri="{FF2B5EF4-FFF2-40B4-BE49-F238E27FC236}">
                <a16:creationId xmlns:a16="http://schemas.microsoft.com/office/drawing/2014/main" xmlns="" id="{77BD0D63-4833-46AF-BF07-F5D68003D3AF}"/>
              </a:ext>
            </a:extLst>
          </p:cNvPr>
          <p:cNvSpPr txBox="1">
            <a:spLocks noChangeArrowheads="1"/>
          </p:cNvSpPr>
          <p:nvPr/>
        </p:nvSpPr>
        <p:spPr bwMode="auto">
          <a:xfrm>
            <a:off x="0" y="417102"/>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smtClean="0">
                <a:latin typeface="Century Gothic" panose="020B0502020202020204" pitchFamily="34" charset="0"/>
              </a:rPr>
              <a:t>3.  Initial Crew Phase</a:t>
            </a:r>
            <a:endParaRPr lang="en-US" altLang="en-US" sz="4000" dirty="0">
              <a:latin typeface="Century Gothic" panose="020B0502020202020204" pitchFamily="34" charset="0"/>
            </a:endParaRPr>
          </a:p>
        </p:txBody>
      </p:sp>
      <p:sp>
        <p:nvSpPr>
          <p:cNvPr id="58" name="TextBox 1"/>
          <p:cNvSpPr txBox="1">
            <a:spLocks noChangeArrowheads="1"/>
          </p:cNvSpPr>
          <p:nvPr/>
        </p:nvSpPr>
        <p:spPr bwMode="auto">
          <a:xfrm>
            <a:off x="5762881" y="6053186"/>
            <a:ext cx="369116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i="1" dirty="0" smtClean="0">
                <a:solidFill>
                  <a:schemeClr val="bg1"/>
                </a:solidFill>
              </a:rPr>
              <a:t>Lunar base concept – Surface view</a:t>
            </a:r>
            <a:endParaRPr lang="en-US" altLang="en-US" i="1" dirty="0">
              <a:solidFill>
                <a:schemeClr val="bg1"/>
              </a:solidFill>
            </a:endParaRPr>
          </a:p>
        </p:txBody>
      </p:sp>
      <p:sp>
        <p:nvSpPr>
          <p:cNvPr id="59" name="TextBox 1"/>
          <p:cNvSpPr txBox="1">
            <a:spLocks noChangeArrowheads="1"/>
          </p:cNvSpPr>
          <p:nvPr/>
        </p:nvSpPr>
        <p:spPr bwMode="auto">
          <a:xfrm>
            <a:off x="1758450" y="6088621"/>
            <a:ext cx="369116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i="1" dirty="0" smtClean="0">
                <a:solidFill>
                  <a:schemeClr val="bg1"/>
                </a:solidFill>
              </a:rPr>
              <a:t>Lunar base concept – Bird’s eye view</a:t>
            </a:r>
            <a:endParaRPr lang="en-US" altLang="en-US" i="1" dirty="0">
              <a:solidFill>
                <a:schemeClr val="bg1"/>
              </a:solidFill>
            </a:endParaRPr>
          </a:p>
        </p:txBody>
      </p:sp>
    </p:spTree>
    <p:extLst>
      <p:ext uri="{BB962C8B-B14F-4D97-AF65-F5344CB8AC3E}">
        <p14:creationId xmlns:p14="http://schemas.microsoft.com/office/powerpoint/2010/main" val="241835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Picture 142">
            <a:extLst>
              <a:ext uri="{FF2B5EF4-FFF2-40B4-BE49-F238E27FC236}">
                <a16:creationId xmlns:a16="http://schemas.microsoft.com/office/drawing/2014/main" xmlns=""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144" name="Rounded Rectangle 3">
            <a:extLst>
              <a:ext uri="{FF2B5EF4-FFF2-40B4-BE49-F238E27FC236}">
                <a16:creationId xmlns:a16="http://schemas.microsoft.com/office/drawing/2014/main" xmlns="" id="{73388C26-58D1-4A47-81CF-69DB01506EA4}"/>
              </a:ext>
            </a:extLst>
          </p:cNvPr>
          <p:cNvSpPr/>
          <p:nvPr/>
        </p:nvSpPr>
        <p:spPr>
          <a:xfrm>
            <a:off x="1711842" y="507012"/>
            <a:ext cx="8634532" cy="1757723"/>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39" name="TextBox 138">
            <a:extLst>
              <a:ext uri="{FF2B5EF4-FFF2-40B4-BE49-F238E27FC236}">
                <a16:creationId xmlns:a16="http://schemas.microsoft.com/office/drawing/2014/main" xmlns="" id="{77BD0D63-4833-46AF-BF07-F5D68003D3AF}"/>
              </a:ext>
            </a:extLst>
          </p:cNvPr>
          <p:cNvSpPr txBox="1">
            <a:spLocks noChangeArrowheads="1"/>
          </p:cNvSpPr>
          <p:nvPr/>
        </p:nvSpPr>
        <p:spPr bwMode="auto">
          <a:xfrm>
            <a:off x="0" y="544991"/>
            <a:ext cx="1219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smtClean="0">
                <a:latin typeface="Century Gothic" panose="020B0502020202020204" pitchFamily="34" charset="0"/>
              </a:rPr>
              <a:t>4.  International, Suborbital, </a:t>
            </a:r>
            <a:br>
              <a:rPr lang="en-US" altLang="en-US" sz="4800" b="1" dirty="0" smtClean="0">
                <a:latin typeface="Century Gothic" panose="020B0502020202020204" pitchFamily="34" charset="0"/>
              </a:rPr>
            </a:br>
            <a:r>
              <a:rPr lang="en-US" altLang="en-US" sz="4800" b="1" dirty="0" smtClean="0">
                <a:latin typeface="Century Gothic" panose="020B0502020202020204" pitchFamily="34" charset="0"/>
              </a:rPr>
              <a:t>Lunar Exploration Phase</a:t>
            </a:r>
            <a:endParaRPr lang="en-US" altLang="en-US" sz="4000" dirty="0">
              <a:latin typeface="Century Gothic" panose="020B0502020202020204" pitchFamily="34" charset="0"/>
            </a:endParaRPr>
          </a:p>
        </p:txBody>
      </p:sp>
      <p:pic>
        <p:nvPicPr>
          <p:cNvPr id="9" name="Picture 6" descr="http://www.developspace.info/images/suborbit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065" y="2822095"/>
            <a:ext cx="5385993" cy="3323524"/>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3074" name="Picture 2" descr="Image result for man on mo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251" y="2822095"/>
            <a:ext cx="4431364" cy="3323524"/>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11" name="TextBox 1"/>
          <p:cNvSpPr txBox="1">
            <a:spLocks noChangeArrowheads="1"/>
          </p:cNvSpPr>
          <p:nvPr/>
        </p:nvSpPr>
        <p:spPr bwMode="auto">
          <a:xfrm>
            <a:off x="5980242" y="6196909"/>
            <a:ext cx="369116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i="1" dirty="0" smtClean="0">
                <a:solidFill>
                  <a:schemeClr val="bg1"/>
                </a:solidFill>
              </a:rPr>
              <a:t>Suborbital lunar exploration</a:t>
            </a:r>
            <a:endParaRPr lang="en-US" altLang="en-US" i="1" dirty="0">
              <a:solidFill>
                <a:schemeClr val="bg1"/>
              </a:solidFill>
            </a:endParaRPr>
          </a:p>
        </p:txBody>
      </p:sp>
      <p:sp>
        <p:nvSpPr>
          <p:cNvPr id="12" name="TextBox 1"/>
          <p:cNvSpPr txBox="1">
            <a:spLocks noChangeArrowheads="1"/>
          </p:cNvSpPr>
          <p:nvPr/>
        </p:nvSpPr>
        <p:spPr bwMode="auto">
          <a:xfrm>
            <a:off x="1686258" y="6196909"/>
            <a:ext cx="369116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i="1" dirty="0" smtClean="0">
                <a:solidFill>
                  <a:schemeClr val="bg1"/>
                </a:solidFill>
              </a:rPr>
              <a:t>Lunar astronaut (NASA)</a:t>
            </a:r>
            <a:endParaRPr lang="en-US" altLang="en-US" i="1" dirty="0">
              <a:solidFill>
                <a:schemeClr val="bg1"/>
              </a:solidFill>
            </a:endParaRPr>
          </a:p>
        </p:txBody>
      </p:sp>
    </p:spTree>
    <p:extLst>
      <p:ext uri="{BB962C8B-B14F-4D97-AF65-F5344CB8AC3E}">
        <p14:creationId xmlns:p14="http://schemas.microsoft.com/office/powerpoint/2010/main" val="377350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pic>
        <p:nvPicPr>
          <p:cNvPr id="14338" name="Picture 2" descr="http://www.developspace.info/images/bas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3150" y="2039540"/>
            <a:ext cx="7448550" cy="4189809"/>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6" name="Rounded Rectangle 3">
            <a:extLst>
              <a:ext uri="{FF2B5EF4-FFF2-40B4-BE49-F238E27FC236}">
                <a16:creationId xmlns:a16="http://schemas.microsoft.com/office/drawing/2014/main" xmlns="" id="{73388C26-58D1-4A47-81CF-69DB01506EA4}"/>
              </a:ext>
            </a:extLst>
          </p:cNvPr>
          <p:cNvSpPr/>
          <p:nvPr/>
        </p:nvSpPr>
        <p:spPr>
          <a:xfrm>
            <a:off x="1743740" y="251828"/>
            <a:ext cx="8617388"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7" name="TextBox 6">
            <a:extLst>
              <a:ext uri="{FF2B5EF4-FFF2-40B4-BE49-F238E27FC236}">
                <a16:creationId xmlns:a16="http://schemas.microsoft.com/office/drawing/2014/main" xmlns="" id="{77BD0D63-4833-46AF-BF07-F5D68003D3AF}"/>
              </a:ext>
            </a:extLst>
          </p:cNvPr>
          <p:cNvSpPr txBox="1">
            <a:spLocks noChangeArrowheads="1"/>
          </p:cNvSpPr>
          <p:nvPr/>
        </p:nvSpPr>
        <p:spPr bwMode="auto">
          <a:xfrm>
            <a:off x="0" y="300440"/>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smtClean="0">
                <a:latin typeface="Century Gothic" panose="020B0502020202020204" pitchFamily="34" charset="0"/>
              </a:rPr>
              <a:t>5.  Private Settlement Phase</a:t>
            </a:r>
            <a:endParaRPr lang="en-US" altLang="en-US" sz="4000" dirty="0">
              <a:latin typeface="Century Gothic" panose="020B0502020202020204" pitchFamily="34" charset="0"/>
            </a:endParaRPr>
          </a:p>
        </p:txBody>
      </p:sp>
      <p:sp>
        <p:nvSpPr>
          <p:cNvPr id="9" name="TextBox 1"/>
          <p:cNvSpPr txBox="1">
            <a:spLocks noChangeArrowheads="1"/>
          </p:cNvSpPr>
          <p:nvPr/>
        </p:nvSpPr>
        <p:spPr bwMode="auto">
          <a:xfrm>
            <a:off x="2343150" y="6269101"/>
            <a:ext cx="7448550"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i="1" dirty="0" smtClean="0">
                <a:solidFill>
                  <a:schemeClr val="bg1"/>
                </a:solidFill>
              </a:rPr>
              <a:t>Illustration of a lunar base adapted from </a:t>
            </a:r>
            <a:r>
              <a:rPr lang="pl-PL" altLang="en-US" i="1" dirty="0">
                <a:solidFill>
                  <a:schemeClr val="bg1"/>
                </a:solidFill>
              </a:rPr>
              <a:t>Radio Muzyka Fakty </a:t>
            </a:r>
            <a:r>
              <a:rPr lang="en-US" altLang="en-US" i="1" dirty="0" smtClean="0">
                <a:solidFill>
                  <a:schemeClr val="bg1"/>
                </a:solidFill>
              </a:rPr>
              <a:t>(Poland)</a:t>
            </a:r>
            <a:endParaRPr lang="en-US" altLang="en-US" i="1" dirty="0">
              <a:solidFill>
                <a:schemeClr val="bg1"/>
              </a:solidFill>
            </a:endParaRPr>
          </a:p>
        </p:txBody>
      </p:sp>
    </p:spTree>
    <p:extLst>
      <p:ext uri="{BB962C8B-B14F-4D97-AF65-F5344CB8AC3E}">
        <p14:creationId xmlns:p14="http://schemas.microsoft.com/office/powerpoint/2010/main" val="339767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4" name="Rounded Rectangle 3">
            <a:extLst>
              <a:ext uri="{FF2B5EF4-FFF2-40B4-BE49-F238E27FC236}">
                <a16:creationId xmlns:a16="http://schemas.microsoft.com/office/drawing/2014/main" xmlns="" id="{73388C26-58D1-4A47-81CF-69DB01506EA4}"/>
              </a:ext>
            </a:extLst>
          </p:cNvPr>
          <p:cNvSpPr/>
          <p:nvPr/>
        </p:nvSpPr>
        <p:spPr>
          <a:xfrm>
            <a:off x="4157330" y="666501"/>
            <a:ext cx="3790208" cy="963239"/>
          </a:xfrm>
          <a:prstGeom prst="roundRect">
            <a:avLst/>
          </a:prstGeom>
          <a:solidFill>
            <a:schemeClr val="bg1">
              <a:alpha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5" name="TextBox 4">
            <a:extLst>
              <a:ext uri="{FF2B5EF4-FFF2-40B4-BE49-F238E27FC236}">
                <a16:creationId xmlns:a16="http://schemas.microsoft.com/office/drawing/2014/main" xmlns="" id="{77BD0D63-4833-46AF-BF07-F5D68003D3AF}"/>
              </a:ext>
            </a:extLst>
          </p:cNvPr>
          <p:cNvSpPr txBox="1">
            <a:spLocks noChangeArrowheads="1"/>
          </p:cNvSpPr>
          <p:nvPr/>
        </p:nvSpPr>
        <p:spPr bwMode="auto">
          <a:xfrm>
            <a:off x="0" y="715113"/>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smtClean="0">
                <a:latin typeface="Century Gothic" panose="020B0502020202020204" pitchFamily="34" charset="0"/>
              </a:rPr>
              <a:t>Financing</a:t>
            </a:r>
            <a:endParaRPr lang="en-US" altLang="en-US" sz="4000" dirty="0">
              <a:latin typeface="Century Gothic" panose="020B0502020202020204" pitchFamily="34" charset="0"/>
            </a:endParaRPr>
          </a:p>
        </p:txBody>
      </p:sp>
      <p:sp>
        <p:nvSpPr>
          <p:cNvPr id="7" name="Rounded Rectangle 6"/>
          <p:cNvSpPr/>
          <p:nvPr/>
        </p:nvSpPr>
        <p:spPr>
          <a:xfrm>
            <a:off x="2200943" y="1946814"/>
            <a:ext cx="7878722" cy="4496514"/>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8" name="TextBox 3"/>
          <p:cNvSpPr txBox="1">
            <a:spLocks noChangeArrowheads="1"/>
          </p:cNvSpPr>
          <p:nvPr/>
        </p:nvSpPr>
        <p:spPr bwMode="auto">
          <a:xfrm>
            <a:off x="2542943" y="2163012"/>
            <a:ext cx="7419757"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b="1" dirty="0" smtClean="0">
                <a:latin typeface="Candara" panose="020E0502030303020204" pitchFamily="34" charset="0"/>
              </a:rPr>
              <a:t>Phase 1 </a:t>
            </a:r>
            <a:r>
              <a:rPr lang="en-US" altLang="en-US" b="1" dirty="0">
                <a:latin typeface="Candara" panose="020E0502030303020204" pitchFamily="34" charset="0"/>
              </a:rPr>
              <a:t>-</a:t>
            </a:r>
            <a:r>
              <a:rPr lang="en-US" altLang="en-US" b="1" dirty="0" smtClean="0">
                <a:latin typeface="Candara" panose="020E0502030303020204" pitchFamily="34" charset="0"/>
              </a:rPr>
              <a:t> </a:t>
            </a:r>
            <a:r>
              <a:rPr lang="en-US" altLang="en-US" b="1" dirty="0" smtClean="0">
                <a:solidFill>
                  <a:srgbClr val="FF0000"/>
                </a:solidFill>
                <a:latin typeface="Candara" panose="020E0502030303020204" pitchFamily="34" charset="0"/>
              </a:rPr>
              <a:t>NASA</a:t>
            </a:r>
            <a:r>
              <a:rPr lang="en-US" altLang="en-US" b="1" dirty="0" smtClean="0">
                <a:latin typeface="Candara" panose="020E0502030303020204" pitchFamily="34" charset="0"/>
              </a:rPr>
              <a:t> - </a:t>
            </a:r>
            <a:r>
              <a:rPr lang="en-US" altLang="en-US" dirty="0" smtClean="0">
                <a:latin typeface="Candara" panose="020E0502030303020204" pitchFamily="34" charset="0"/>
              </a:rPr>
              <a:t>Prospecting</a:t>
            </a:r>
            <a:endParaRPr lang="en-US" altLang="en-US" dirty="0" smtClean="0">
              <a:latin typeface="Candara" panose="020E0502030303020204" pitchFamily="34" charset="0"/>
            </a:endParaRPr>
          </a:p>
          <a:p>
            <a:pPr eaLnBrk="1" hangingPunct="1">
              <a:spcBef>
                <a:spcPct val="0"/>
              </a:spcBef>
              <a:buNone/>
            </a:pPr>
            <a:r>
              <a:rPr lang="en-US" altLang="en-US" b="1" dirty="0" smtClean="0">
                <a:latin typeface="Candara" panose="020E0502030303020204" pitchFamily="34" charset="0"/>
              </a:rPr>
              <a:t>Phase 2 </a:t>
            </a:r>
            <a:r>
              <a:rPr lang="en-US" altLang="en-US" b="1" dirty="0" smtClean="0">
                <a:latin typeface="Candara" panose="020E0502030303020204" pitchFamily="34" charset="0"/>
              </a:rPr>
              <a:t>- </a:t>
            </a:r>
            <a:r>
              <a:rPr lang="en-US" altLang="en-US" b="1" dirty="0" smtClean="0">
                <a:solidFill>
                  <a:srgbClr val="FF0000"/>
                </a:solidFill>
                <a:latin typeface="Candara" panose="020E0502030303020204" pitchFamily="34" charset="0"/>
              </a:rPr>
              <a:t>PPP</a:t>
            </a:r>
            <a:r>
              <a:rPr lang="en-US" altLang="en-US" b="1" dirty="0" smtClean="0">
                <a:latin typeface="Candara" panose="020E0502030303020204" pitchFamily="34" charset="0"/>
              </a:rPr>
              <a:t> - </a:t>
            </a:r>
            <a:r>
              <a:rPr lang="en-US" altLang="en-US" dirty="0" smtClean="0">
                <a:latin typeface="Candara" panose="020E0502030303020204" pitchFamily="34" charset="0"/>
              </a:rPr>
              <a:t>Vehicle </a:t>
            </a:r>
            <a:r>
              <a:rPr lang="en-US" altLang="en-US" dirty="0" smtClean="0">
                <a:latin typeface="Candara" panose="020E0502030303020204" pitchFamily="34" charset="0"/>
              </a:rPr>
              <a:t>&amp; </a:t>
            </a:r>
            <a:r>
              <a:rPr lang="en-US" altLang="en-US" dirty="0" err="1">
                <a:latin typeface="Candara" panose="020E0502030303020204" pitchFamily="34" charset="0"/>
              </a:rPr>
              <a:t>t</a:t>
            </a:r>
            <a:r>
              <a:rPr lang="en-US" altLang="en-US" dirty="0" err="1" smtClean="0">
                <a:latin typeface="Candara" panose="020E0502030303020204" pitchFamily="34" charset="0"/>
              </a:rPr>
              <a:t>elerobotic</a:t>
            </a:r>
            <a:r>
              <a:rPr lang="en-US" altLang="en-US" dirty="0" smtClean="0">
                <a:latin typeface="Candara" panose="020E0502030303020204" pitchFamily="34" charset="0"/>
              </a:rPr>
              <a:t> </a:t>
            </a:r>
            <a:br>
              <a:rPr lang="en-US" altLang="en-US" dirty="0" smtClean="0">
                <a:latin typeface="Candara" panose="020E0502030303020204" pitchFamily="34" charset="0"/>
              </a:rPr>
            </a:br>
            <a:r>
              <a:rPr lang="en-US" altLang="en-US" dirty="0" smtClean="0">
                <a:latin typeface="Candara" panose="020E0502030303020204" pitchFamily="34" charset="0"/>
              </a:rPr>
              <a:t>                  development</a:t>
            </a:r>
          </a:p>
          <a:p>
            <a:pPr eaLnBrk="1" hangingPunct="1">
              <a:spcBef>
                <a:spcPct val="0"/>
              </a:spcBef>
              <a:buNone/>
            </a:pPr>
            <a:r>
              <a:rPr lang="en-US" altLang="en-US" b="1" dirty="0" smtClean="0">
                <a:latin typeface="Candara" panose="020E0502030303020204" pitchFamily="34" charset="0"/>
              </a:rPr>
              <a:t>Phase 2 </a:t>
            </a:r>
            <a:r>
              <a:rPr lang="en-US" altLang="en-US" b="1" dirty="0" smtClean="0">
                <a:latin typeface="Candara" panose="020E0502030303020204" pitchFamily="34" charset="0"/>
              </a:rPr>
              <a:t>- </a:t>
            </a:r>
            <a:r>
              <a:rPr lang="en-US" altLang="en-US" b="1" dirty="0" smtClean="0">
                <a:solidFill>
                  <a:srgbClr val="FF0000"/>
                </a:solidFill>
                <a:latin typeface="Candara" panose="020E0502030303020204" pitchFamily="34" charset="0"/>
              </a:rPr>
              <a:t>PPP</a:t>
            </a:r>
            <a:r>
              <a:rPr lang="en-US" altLang="en-US" b="1" dirty="0" smtClean="0">
                <a:latin typeface="Candara" panose="020E0502030303020204" pitchFamily="34" charset="0"/>
              </a:rPr>
              <a:t> - </a:t>
            </a:r>
            <a:r>
              <a:rPr lang="en-US" altLang="en-US" dirty="0" smtClean="0">
                <a:latin typeface="Candara" panose="020E0502030303020204" pitchFamily="34" charset="0"/>
              </a:rPr>
              <a:t>Lunar </a:t>
            </a:r>
            <a:r>
              <a:rPr lang="en-US" altLang="en-US" dirty="0" smtClean="0">
                <a:latin typeface="Candara" panose="020E0502030303020204" pitchFamily="34" charset="0"/>
              </a:rPr>
              <a:t>surface transport </a:t>
            </a:r>
            <a:br>
              <a:rPr lang="en-US" altLang="en-US" dirty="0" smtClean="0">
                <a:latin typeface="Candara" panose="020E0502030303020204" pitchFamily="34" charset="0"/>
              </a:rPr>
            </a:br>
            <a:r>
              <a:rPr lang="en-US" altLang="en-US" dirty="0" smtClean="0">
                <a:latin typeface="Candara" panose="020E0502030303020204" pitchFamily="34" charset="0"/>
              </a:rPr>
              <a:t>                  &amp; operations</a:t>
            </a:r>
          </a:p>
          <a:p>
            <a:pPr eaLnBrk="1" hangingPunct="1">
              <a:spcBef>
                <a:spcPct val="0"/>
              </a:spcBef>
              <a:buNone/>
            </a:pPr>
            <a:r>
              <a:rPr lang="en-US" altLang="en-US" b="1" dirty="0" smtClean="0">
                <a:latin typeface="Candara" panose="020E0502030303020204" pitchFamily="34" charset="0"/>
              </a:rPr>
              <a:t>Phase 3 </a:t>
            </a:r>
            <a:r>
              <a:rPr lang="en-US" altLang="en-US" b="1" dirty="0" smtClean="0">
                <a:latin typeface="Candara" panose="020E0502030303020204" pitchFamily="34" charset="0"/>
              </a:rPr>
              <a:t>- </a:t>
            </a:r>
            <a:r>
              <a:rPr lang="en-US" altLang="en-US" b="1" dirty="0" smtClean="0">
                <a:solidFill>
                  <a:srgbClr val="FF0000"/>
                </a:solidFill>
                <a:latin typeface="Candara" panose="020E0502030303020204" pitchFamily="34" charset="0"/>
              </a:rPr>
              <a:t>PPP</a:t>
            </a:r>
            <a:r>
              <a:rPr lang="en-US" altLang="en-US" b="1" dirty="0" smtClean="0">
                <a:latin typeface="Candara" panose="020E0502030303020204" pitchFamily="34" charset="0"/>
              </a:rPr>
              <a:t> - </a:t>
            </a:r>
            <a:r>
              <a:rPr lang="en-US" altLang="en-US" dirty="0" smtClean="0">
                <a:latin typeface="Candara" panose="020E0502030303020204" pitchFamily="34" charset="0"/>
              </a:rPr>
              <a:t>Commercial </a:t>
            </a:r>
            <a:r>
              <a:rPr lang="en-US" altLang="en-US" dirty="0">
                <a:latin typeface="Candara" panose="020E0502030303020204" pitchFamily="34" charset="0"/>
              </a:rPr>
              <a:t>c</a:t>
            </a:r>
            <a:r>
              <a:rPr lang="en-US" altLang="en-US" dirty="0" smtClean="0">
                <a:latin typeface="Candara" panose="020E0502030303020204" pitchFamily="34" charset="0"/>
              </a:rPr>
              <a:t>rew</a:t>
            </a:r>
            <a:endParaRPr lang="en-US" altLang="en-US" dirty="0" smtClean="0">
              <a:latin typeface="Candara" panose="020E0502030303020204" pitchFamily="34" charset="0"/>
            </a:endParaRPr>
          </a:p>
          <a:p>
            <a:pPr>
              <a:spcBef>
                <a:spcPct val="0"/>
              </a:spcBef>
              <a:buNone/>
            </a:pPr>
            <a:r>
              <a:rPr lang="en-US" altLang="en-US" b="1" dirty="0" smtClean="0">
                <a:latin typeface="Candara" panose="020E0502030303020204" pitchFamily="34" charset="0"/>
              </a:rPr>
              <a:t>Phase 4 </a:t>
            </a:r>
            <a:r>
              <a:rPr lang="en-US" altLang="en-US" b="1" dirty="0">
                <a:latin typeface="Candara" panose="020E0502030303020204" pitchFamily="34" charset="0"/>
              </a:rPr>
              <a:t>-</a:t>
            </a:r>
            <a:r>
              <a:rPr lang="en-US" altLang="en-US" b="1" dirty="0" smtClean="0">
                <a:latin typeface="Candara" panose="020E0502030303020204" pitchFamily="34" charset="0"/>
              </a:rPr>
              <a:t> </a:t>
            </a:r>
            <a:r>
              <a:rPr lang="en-US" altLang="en-US" b="1" dirty="0" smtClean="0">
                <a:solidFill>
                  <a:srgbClr val="FF0000"/>
                </a:solidFill>
                <a:latin typeface="Candara" panose="020E0502030303020204" pitchFamily="34" charset="0"/>
              </a:rPr>
              <a:t>Intl</a:t>
            </a:r>
            <a:r>
              <a:rPr lang="en-US" altLang="en-US" b="1" dirty="0" smtClean="0">
                <a:latin typeface="Candara" panose="020E0502030303020204" pitchFamily="34" charset="0"/>
              </a:rPr>
              <a:t> - </a:t>
            </a:r>
            <a:r>
              <a:rPr lang="en-US" altLang="en-US" dirty="0" smtClean="0">
                <a:latin typeface="Candara" panose="020E0502030303020204" pitchFamily="34" charset="0"/>
              </a:rPr>
              <a:t>Intl suborbital exploration</a:t>
            </a:r>
          </a:p>
          <a:p>
            <a:pPr eaLnBrk="1" hangingPunct="1">
              <a:spcBef>
                <a:spcPct val="0"/>
              </a:spcBef>
              <a:buNone/>
            </a:pPr>
            <a:r>
              <a:rPr lang="en-US" altLang="en-US" b="1" dirty="0" smtClean="0">
                <a:latin typeface="Candara" panose="020E0502030303020204" pitchFamily="34" charset="0"/>
              </a:rPr>
              <a:t>Phase 5 - </a:t>
            </a:r>
            <a:r>
              <a:rPr lang="en-US" altLang="en-US" b="1" dirty="0" smtClean="0">
                <a:solidFill>
                  <a:srgbClr val="FF0000"/>
                </a:solidFill>
                <a:latin typeface="Candara" panose="020E0502030303020204" pitchFamily="34" charset="0"/>
              </a:rPr>
              <a:t>Savings</a:t>
            </a:r>
            <a:r>
              <a:rPr lang="en-US" altLang="en-US" b="1" dirty="0" smtClean="0">
                <a:latin typeface="Candara" panose="020E0502030303020204" pitchFamily="34" charset="0"/>
              </a:rPr>
              <a:t> - </a:t>
            </a:r>
            <a:r>
              <a:rPr lang="en-US" altLang="en-US" dirty="0" smtClean="0">
                <a:latin typeface="Candara" panose="020E0502030303020204" pitchFamily="34" charset="0"/>
              </a:rPr>
              <a:t>Private settlement</a:t>
            </a:r>
            <a:endParaRPr lang="en-US" altLang="en-US" b="1" dirty="0">
              <a:latin typeface="Candara" panose="020E0502030303020204" pitchFamily="34" charset="0"/>
            </a:endParaRPr>
          </a:p>
        </p:txBody>
      </p:sp>
    </p:spTree>
    <p:extLst>
      <p:ext uri="{BB962C8B-B14F-4D97-AF65-F5344CB8AC3E}">
        <p14:creationId xmlns:p14="http://schemas.microsoft.com/office/powerpoint/2010/main" val="1885416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4" name="Rounded Rectangle 3">
            <a:extLst>
              <a:ext uri="{FF2B5EF4-FFF2-40B4-BE49-F238E27FC236}">
                <a16:creationId xmlns:a16="http://schemas.microsoft.com/office/drawing/2014/main" xmlns="" id="{73388C26-58D1-4A47-81CF-69DB01506EA4}"/>
              </a:ext>
            </a:extLst>
          </p:cNvPr>
          <p:cNvSpPr/>
          <p:nvPr/>
        </p:nvSpPr>
        <p:spPr>
          <a:xfrm>
            <a:off x="1390650" y="666501"/>
            <a:ext cx="9323568" cy="963239"/>
          </a:xfrm>
          <a:prstGeom prst="roundRect">
            <a:avLst/>
          </a:prstGeom>
          <a:solidFill>
            <a:schemeClr val="bg1">
              <a:alpha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5" name="TextBox 4">
            <a:extLst>
              <a:ext uri="{FF2B5EF4-FFF2-40B4-BE49-F238E27FC236}">
                <a16:creationId xmlns:a16="http://schemas.microsoft.com/office/drawing/2014/main" xmlns="" id="{77BD0D63-4833-46AF-BF07-F5D68003D3AF}"/>
              </a:ext>
            </a:extLst>
          </p:cNvPr>
          <p:cNvSpPr txBox="1">
            <a:spLocks noChangeArrowheads="1"/>
          </p:cNvSpPr>
          <p:nvPr/>
        </p:nvSpPr>
        <p:spPr bwMode="auto">
          <a:xfrm>
            <a:off x="0" y="715113"/>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smtClean="0">
                <a:latin typeface="Century Gothic" panose="020B0502020202020204" pitchFamily="34" charset="0"/>
              </a:rPr>
              <a:t>Financing: </a:t>
            </a:r>
            <a:r>
              <a:rPr lang="en-US" altLang="en-US" sz="4800" dirty="0" smtClean="0">
                <a:latin typeface="Century Gothic" panose="020B0502020202020204" pitchFamily="34" charset="0"/>
              </a:rPr>
              <a:t>Prospecting Phase</a:t>
            </a:r>
            <a:endParaRPr lang="en-US" altLang="en-US" sz="4000" dirty="0">
              <a:latin typeface="Century Gothic" panose="020B0502020202020204" pitchFamily="34" charset="0"/>
            </a:endParaRPr>
          </a:p>
        </p:txBody>
      </p:sp>
      <p:pic>
        <p:nvPicPr>
          <p:cNvPr id="19" name="Picture 2"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787" r="18787" b="11712"/>
          <a:stretch/>
        </p:blipFill>
        <p:spPr bwMode="auto">
          <a:xfrm>
            <a:off x="590551" y="2388922"/>
            <a:ext cx="4806364" cy="3668977"/>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3074" name="Picture 2" descr="Image result for lunar resource prosp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5232" y="2388922"/>
            <a:ext cx="5281593" cy="3668977"/>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20" name="TextBox 1"/>
          <p:cNvSpPr txBox="1">
            <a:spLocks noChangeArrowheads="1"/>
          </p:cNvSpPr>
          <p:nvPr/>
        </p:nvSpPr>
        <p:spPr bwMode="auto">
          <a:xfrm>
            <a:off x="6052434" y="6088621"/>
            <a:ext cx="369116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i="1" dirty="0" smtClean="0">
                <a:solidFill>
                  <a:schemeClr val="bg1"/>
                </a:solidFill>
              </a:rPr>
              <a:t>Resource test article (NASA)</a:t>
            </a:r>
            <a:endParaRPr lang="en-US" altLang="en-US" i="1" dirty="0">
              <a:solidFill>
                <a:schemeClr val="bg1"/>
              </a:solidFill>
            </a:endParaRPr>
          </a:p>
        </p:txBody>
      </p:sp>
      <p:sp>
        <p:nvSpPr>
          <p:cNvPr id="22" name="TextBox 1"/>
          <p:cNvSpPr txBox="1">
            <a:spLocks noChangeArrowheads="1"/>
          </p:cNvSpPr>
          <p:nvPr/>
        </p:nvSpPr>
        <p:spPr bwMode="auto">
          <a:xfrm>
            <a:off x="590552" y="6088621"/>
            <a:ext cx="4859064"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i="1" dirty="0" smtClean="0">
                <a:solidFill>
                  <a:schemeClr val="bg1"/>
                </a:solidFill>
              </a:rPr>
              <a:t>Resource Prospector mission video (NASA)</a:t>
            </a:r>
            <a:endParaRPr lang="en-US" altLang="en-US" i="1" dirty="0">
              <a:solidFill>
                <a:schemeClr val="bg1"/>
              </a:solidFill>
            </a:endParaRPr>
          </a:p>
        </p:txBody>
      </p:sp>
    </p:spTree>
    <p:extLst>
      <p:ext uri="{BB962C8B-B14F-4D97-AF65-F5344CB8AC3E}">
        <p14:creationId xmlns:p14="http://schemas.microsoft.com/office/powerpoint/2010/main" val="108362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4" name="Rounded Rectangle 3">
            <a:extLst>
              <a:ext uri="{FF2B5EF4-FFF2-40B4-BE49-F238E27FC236}">
                <a16:creationId xmlns:a16="http://schemas.microsoft.com/office/drawing/2014/main" xmlns="" id="{73388C26-58D1-4A47-81CF-69DB01506EA4}"/>
              </a:ext>
            </a:extLst>
          </p:cNvPr>
          <p:cNvSpPr/>
          <p:nvPr/>
        </p:nvSpPr>
        <p:spPr>
          <a:xfrm>
            <a:off x="1084521" y="666501"/>
            <a:ext cx="9935826" cy="963239"/>
          </a:xfrm>
          <a:prstGeom prst="roundRect">
            <a:avLst/>
          </a:prstGeom>
          <a:solidFill>
            <a:schemeClr val="bg1">
              <a:alpha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5" name="TextBox 4">
            <a:extLst>
              <a:ext uri="{FF2B5EF4-FFF2-40B4-BE49-F238E27FC236}">
                <a16:creationId xmlns:a16="http://schemas.microsoft.com/office/drawing/2014/main" xmlns="" id="{77BD0D63-4833-46AF-BF07-F5D68003D3AF}"/>
              </a:ext>
            </a:extLst>
          </p:cNvPr>
          <p:cNvSpPr txBox="1">
            <a:spLocks noChangeArrowheads="1"/>
          </p:cNvSpPr>
          <p:nvPr/>
        </p:nvSpPr>
        <p:spPr bwMode="auto">
          <a:xfrm>
            <a:off x="0" y="715113"/>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smtClean="0">
                <a:latin typeface="Century Gothic" panose="020B0502020202020204" pitchFamily="34" charset="0"/>
              </a:rPr>
              <a:t>Financing: </a:t>
            </a:r>
            <a:r>
              <a:rPr lang="en-US" altLang="en-US" sz="4800" dirty="0" smtClean="0">
                <a:latin typeface="Century Gothic" panose="020B0502020202020204" pitchFamily="34" charset="0"/>
              </a:rPr>
              <a:t>Lunar COTS (LCOTS)</a:t>
            </a:r>
            <a:endParaRPr lang="en-US" altLang="en-US" sz="4000" dirty="0">
              <a:latin typeface="Century Gothic" panose="020B0502020202020204" pitchFamily="34" charset="0"/>
            </a:endParaRPr>
          </a:p>
        </p:txBody>
      </p:sp>
      <p:sp>
        <p:nvSpPr>
          <p:cNvPr id="9" name="Rectangle 8">
            <a:extLst>
              <a:ext uri="{FF2B5EF4-FFF2-40B4-BE49-F238E27FC236}">
                <a16:creationId xmlns:a16="http://schemas.microsoft.com/office/drawing/2014/main" xmlns="" id="{6871EA56-A899-43DA-973A-FC0C76CEF737}"/>
              </a:ext>
            </a:extLst>
          </p:cNvPr>
          <p:cNvSpPr/>
          <p:nvPr/>
        </p:nvSpPr>
        <p:spPr>
          <a:xfrm>
            <a:off x="6847360" y="2268720"/>
            <a:ext cx="3691165" cy="3470235"/>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
          <p:cNvSpPr txBox="1">
            <a:spLocks noChangeArrowheads="1"/>
          </p:cNvSpPr>
          <p:nvPr/>
        </p:nvSpPr>
        <p:spPr bwMode="auto">
          <a:xfrm>
            <a:off x="6847360" y="2306424"/>
            <a:ext cx="3691165"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dirty="0">
                <a:solidFill>
                  <a:srgbClr val="FFFF00"/>
                </a:solidFill>
              </a:rPr>
              <a:t>NASA’s </a:t>
            </a:r>
            <a:r>
              <a:rPr lang="en-US" altLang="en-US" sz="3200" b="1" dirty="0" smtClean="0">
                <a:solidFill>
                  <a:srgbClr val="FFFF00"/>
                </a:solidFill>
              </a:rPr>
              <a:t>Budget: </a:t>
            </a:r>
            <a:endParaRPr lang="en-US" altLang="en-US" sz="3200" dirty="0">
              <a:solidFill>
                <a:srgbClr val="FFFF00"/>
              </a:solidFill>
            </a:endParaRPr>
          </a:p>
        </p:txBody>
      </p:sp>
      <p:sp>
        <p:nvSpPr>
          <p:cNvPr id="13" name="TextBox 1"/>
          <p:cNvSpPr txBox="1">
            <a:spLocks noChangeArrowheads="1"/>
          </p:cNvSpPr>
          <p:nvPr/>
        </p:nvSpPr>
        <p:spPr bwMode="auto">
          <a:xfrm>
            <a:off x="6850899" y="5946312"/>
            <a:ext cx="3691165"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dirty="0" smtClean="0">
                <a:solidFill>
                  <a:srgbClr val="FFFF00"/>
                </a:solidFill>
              </a:rPr>
              <a:t>“Lunar COTS”</a:t>
            </a:r>
            <a:endParaRPr lang="en-US" altLang="en-US" sz="3200" dirty="0">
              <a:solidFill>
                <a:srgbClr val="FFFF00"/>
              </a:solidFill>
            </a:endParaRPr>
          </a:p>
        </p:txBody>
      </p:sp>
      <p:sp>
        <p:nvSpPr>
          <p:cNvPr id="14" name="Rectangle 13">
            <a:extLst>
              <a:ext uri="{FF2B5EF4-FFF2-40B4-BE49-F238E27FC236}">
                <a16:creationId xmlns:a16="http://schemas.microsoft.com/office/drawing/2014/main" xmlns="" id="{6871EA56-A899-43DA-973A-FC0C76CEF737}"/>
              </a:ext>
            </a:extLst>
          </p:cNvPr>
          <p:cNvSpPr/>
          <p:nvPr/>
        </p:nvSpPr>
        <p:spPr>
          <a:xfrm>
            <a:off x="1566504" y="2261630"/>
            <a:ext cx="3691165" cy="3470235"/>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3145" y="2807038"/>
            <a:ext cx="2738447" cy="271309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
          <p:cNvSpPr txBox="1">
            <a:spLocks noChangeArrowheads="1"/>
          </p:cNvSpPr>
          <p:nvPr/>
        </p:nvSpPr>
        <p:spPr bwMode="auto">
          <a:xfrm>
            <a:off x="1566504" y="2299334"/>
            <a:ext cx="3691165"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dirty="0">
                <a:solidFill>
                  <a:srgbClr val="FFFF00"/>
                </a:solidFill>
              </a:rPr>
              <a:t>NASA’s </a:t>
            </a:r>
            <a:r>
              <a:rPr lang="en-US" altLang="en-US" sz="3200" b="1" dirty="0" smtClean="0">
                <a:solidFill>
                  <a:srgbClr val="FFFF00"/>
                </a:solidFill>
              </a:rPr>
              <a:t>Budget: </a:t>
            </a:r>
            <a:endParaRPr lang="en-US" altLang="en-US" sz="3200" dirty="0">
              <a:solidFill>
                <a:srgbClr val="FFFF00"/>
              </a:solidFill>
            </a:endParaRPr>
          </a:p>
        </p:txBody>
      </p:sp>
      <p:sp>
        <p:nvSpPr>
          <p:cNvPr id="18" name="TextBox 1"/>
          <p:cNvSpPr txBox="1">
            <a:spLocks noChangeArrowheads="1"/>
          </p:cNvSpPr>
          <p:nvPr/>
        </p:nvSpPr>
        <p:spPr bwMode="auto">
          <a:xfrm>
            <a:off x="1570043" y="5939222"/>
            <a:ext cx="3691165"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dirty="0" smtClean="0">
                <a:solidFill>
                  <a:srgbClr val="FFFF00"/>
                </a:solidFill>
              </a:rPr>
              <a:t>COTS-CC-CC</a:t>
            </a:r>
            <a:endParaRPr lang="en-US" altLang="en-US" sz="3200" dirty="0">
              <a:solidFill>
                <a:srgbClr val="FFFF00"/>
              </a:solidFill>
            </a:endParaRPr>
          </a:p>
        </p:txBody>
      </p:sp>
      <p:sp>
        <p:nvSpPr>
          <p:cNvPr id="19" name="Pie 18"/>
          <p:cNvSpPr/>
          <p:nvPr/>
        </p:nvSpPr>
        <p:spPr>
          <a:xfrm>
            <a:off x="2053886" y="2866191"/>
            <a:ext cx="2588642" cy="2588642"/>
          </a:xfrm>
          <a:prstGeom prst="pie">
            <a:avLst>
              <a:gd name="adj1" fmla="val 16848017"/>
              <a:gd name="adj2" fmla="val 1620000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Pie 19"/>
          <p:cNvSpPr/>
          <p:nvPr/>
        </p:nvSpPr>
        <p:spPr>
          <a:xfrm>
            <a:off x="2053886" y="2884105"/>
            <a:ext cx="2606040" cy="2606040"/>
          </a:xfrm>
          <a:prstGeom prst="pie">
            <a:avLst>
              <a:gd name="adj1" fmla="val 17260321"/>
              <a:gd name="adj2" fmla="val 1620000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 Box 5"/>
          <p:cNvSpPr txBox="1">
            <a:spLocks noChangeArrowheads="1"/>
          </p:cNvSpPr>
          <p:nvPr/>
        </p:nvSpPr>
        <p:spPr bwMode="auto">
          <a:xfrm>
            <a:off x="2110448" y="4268490"/>
            <a:ext cx="25645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dirty="0" smtClean="0"/>
              <a:t>3-5</a:t>
            </a:r>
            <a:r>
              <a:rPr lang="en-US" altLang="en-US" sz="3200" b="1" dirty="0" smtClean="0"/>
              <a:t>%</a:t>
            </a:r>
            <a:endParaRPr lang="en-US" altLang="en-US" sz="3200" b="1" dirty="0"/>
          </a:p>
        </p:txBody>
      </p:sp>
      <p:sp>
        <p:nvSpPr>
          <p:cNvPr id="22" name="Pie 21"/>
          <p:cNvSpPr/>
          <p:nvPr/>
        </p:nvSpPr>
        <p:spPr>
          <a:xfrm>
            <a:off x="7367244" y="2911282"/>
            <a:ext cx="2588642" cy="2588642"/>
          </a:xfrm>
          <a:prstGeom prst="pie">
            <a:avLst>
              <a:gd name="adj1" fmla="val 17350954"/>
              <a:gd name="adj2" fmla="val 16200000"/>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ie 23"/>
          <p:cNvSpPr/>
          <p:nvPr/>
        </p:nvSpPr>
        <p:spPr>
          <a:xfrm rot="1174031">
            <a:off x="7369772" y="2901306"/>
            <a:ext cx="2606040" cy="2606040"/>
          </a:xfrm>
          <a:prstGeom prst="pie">
            <a:avLst>
              <a:gd name="adj1" fmla="val 17810384"/>
              <a:gd name="adj2" fmla="val 16174207"/>
            </a:avLst>
          </a:pr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ie 22"/>
          <p:cNvSpPr/>
          <p:nvPr/>
        </p:nvSpPr>
        <p:spPr>
          <a:xfrm>
            <a:off x="7367500" y="2912682"/>
            <a:ext cx="2606040" cy="2606040"/>
          </a:xfrm>
          <a:prstGeom prst="pie">
            <a:avLst>
              <a:gd name="adj1" fmla="val 17810384"/>
              <a:gd name="adj2" fmla="val 1620000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 Box 5"/>
          <p:cNvSpPr txBox="1">
            <a:spLocks noChangeArrowheads="1"/>
          </p:cNvSpPr>
          <p:nvPr/>
        </p:nvSpPr>
        <p:spPr bwMode="auto">
          <a:xfrm>
            <a:off x="7391304" y="4275580"/>
            <a:ext cx="25645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dirty="0"/>
              <a:t>5-7%</a:t>
            </a:r>
          </a:p>
        </p:txBody>
      </p:sp>
    </p:spTree>
    <p:extLst>
      <p:ext uri="{BB962C8B-B14F-4D97-AF65-F5344CB8AC3E}">
        <p14:creationId xmlns:p14="http://schemas.microsoft.com/office/powerpoint/2010/main" val="285153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3" grpId="0"/>
      <p:bldP spid="14" grpId="0" animBg="1"/>
      <p:bldP spid="16" grpId="0"/>
      <p:bldP spid="18" grpId="0"/>
      <p:bldP spid="19" grpId="0" animBg="1"/>
      <p:bldP spid="20" grpId="0" animBg="1"/>
      <p:bldP spid="17" grpId="0"/>
      <p:bldP spid="22" grpId="0" animBg="1"/>
      <p:bldP spid="24" grpId="0" animBg="1"/>
      <p:bldP spid="23"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4" name="Rounded Rectangle 3">
            <a:extLst>
              <a:ext uri="{FF2B5EF4-FFF2-40B4-BE49-F238E27FC236}">
                <a16:creationId xmlns:a16="http://schemas.microsoft.com/office/drawing/2014/main" xmlns="" id="{73388C26-58D1-4A47-81CF-69DB01506EA4}"/>
              </a:ext>
            </a:extLst>
          </p:cNvPr>
          <p:cNvSpPr/>
          <p:nvPr/>
        </p:nvSpPr>
        <p:spPr>
          <a:xfrm>
            <a:off x="1084521" y="666501"/>
            <a:ext cx="9935826" cy="963239"/>
          </a:xfrm>
          <a:prstGeom prst="roundRect">
            <a:avLst/>
          </a:prstGeom>
          <a:solidFill>
            <a:schemeClr val="bg1">
              <a:alpha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5" name="TextBox 4">
            <a:extLst>
              <a:ext uri="{FF2B5EF4-FFF2-40B4-BE49-F238E27FC236}">
                <a16:creationId xmlns:a16="http://schemas.microsoft.com/office/drawing/2014/main" xmlns="" id="{77BD0D63-4833-46AF-BF07-F5D68003D3AF}"/>
              </a:ext>
            </a:extLst>
          </p:cNvPr>
          <p:cNvSpPr txBox="1">
            <a:spLocks noChangeArrowheads="1"/>
          </p:cNvSpPr>
          <p:nvPr/>
        </p:nvSpPr>
        <p:spPr bwMode="auto">
          <a:xfrm>
            <a:off x="0" y="715113"/>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smtClean="0">
                <a:latin typeface="Century Gothic" panose="020B0502020202020204" pitchFamily="34" charset="0"/>
              </a:rPr>
              <a:t>Financing: </a:t>
            </a:r>
            <a:r>
              <a:rPr lang="en-US" altLang="en-US" sz="4800" dirty="0" smtClean="0">
                <a:latin typeface="Century Gothic" panose="020B0502020202020204" pitchFamily="34" charset="0"/>
              </a:rPr>
              <a:t>Lunar COTS (LCOTS)</a:t>
            </a:r>
            <a:endParaRPr lang="en-US" altLang="en-US" sz="4000" dirty="0">
              <a:latin typeface="Century Gothic" panose="020B0502020202020204" pitchFamily="34" charset="0"/>
            </a:endParaRPr>
          </a:p>
        </p:txBody>
      </p:sp>
      <p:pic>
        <p:nvPicPr>
          <p:cNvPr id="19" name="Picture 18">
            <a:extLst>
              <a:ext uri="{FF2B5EF4-FFF2-40B4-BE49-F238E27FC236}">
                <a16:creationId xmlns:a16="http://schemas.microsoft.com/office/drawing/2014/main" xmlns="" id="{E5847175-B57D-46E3-9C64-BCD97358026C}"/>
              </a:ext>
            </a:extLst>
          </p:cNvPr>
          <p:cNvPicPr>
            <a:picLocks noChangeAspect="1"/>
          </p:cNvPicPr>
          <p:nvPr/>
        </p:nvPicPr>
        <p:blipFill>
          <a:blip r:embed="rId4"/>
          <a:stretch>
            <a:fillRect/>
          </a:stretch>
        </p:blipFill>
        <p:spPr>
          <a:xfrm>
            <a:off x="6082505" y="2029996"/>
            <a:ext cx="5095644" cy="4181475"/>
          </a:xfrm>
          <a:prstGeom prst="rect">
            <a:avLst/>
          </a:prstGeom>
          <a:ln w="38100">
            <a:solidFill>
              <a:schemeClr val="bg1"/>
            </a:solidFill>
          </a:ln>
        </p:spPr>
      </p:pic>
      <p:sp>
        <p:nvSpPr>
          <p:cNvPr id="7" name="TextBox 1"/>
          <p:cNvSpPr txBox="1">
            <a:spLocks noChangeArrowheads="1"/>
          </p:cNvSpPr>
          <p:nvPr/>
        </p:nvSpPr>
        <p:spPr bwMode="auto">
          <a:xfrm>
            <a:off x="5984627" y="6261598"/>
            <a:ext cx="369116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i="1" dirty="0" smtClean="0">
                <a:solidFill>
                  <a:schemeClr val="bg1"/>
                </a:solidFill>
              </a:rPr>
              <a:t>ACES</a:t>
            </a:r>
            <a:r>
              <a:rPr lang="en-US" altLang="en-US" i="1" dirty="0" smtClean="0">
                <a:solidFill>
                  <a:schemeClr val="bg1"/>
                </a:solidFill>
              </a:rPr>
              <a:t> </a:t>
            </a:r>
            <a:r>
              <a:rPr lang="en-US" altLang="en-US" i="1" dirty="0" smtClean="0">
                <a:solidFill>
                  <a:schemeClr val="bg1"/>
                </a:solidFill>
              </a:rPr>
              <a:t>lander (ULA)</a:t>
            </a:r>
            <a:endParaRPr lang="en-US" altLang="en-US" i="1" dirty="0">
              <a:solidFill>
                <a:schemeClr val="bg1"/>
              </a:solidFill>
            </a:endParaRPr>
          </a:p>
        </p:txBody>
      </p:sp>
      <p:sp>
        <p:nvSpPr>
          <p:cNvPr id="8" name="TextBox 1"/>
          <p:cNvSpPr txBox="1">
            <a:spLocks noChangeArrowheads="1"/>
          </p:cNvSpPr>
          <p:nvPr/>
        </p:nvSpPr>
        <p:spPr bwMode="auto">
          <a:xfrm>
            <a:off x="999542" y="6270967"/>
            <a:ext cx="4168029"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i="1" dirty="0" smtClean="0">
                <a:solidFill>
                  <a:schemeClr val="bg1"/>
                </a:solidFill>
              </a:rPr>
              <a:t>Falcon Heavy (</a:t>
            </a:r>
            <a:r>
              <a:rPr lang="en-US" altLang="en-US" i="1" dirty="0" err="1" smtClean="0">
                <a:solidFill>
                  <a:schemeClr val="bg1"/>
                </a:solidFill>
              </a:rPr>
              <a:t>SpaceX</a:t>
            </a:r>
            <a:r>
              <a:rPr lang="en-US" altLang="en-US" i="1" dirty="0" smtClean="0">
                <a:solidFill>
                  <a:schemeClr val="bg1"/>
                </a:solidFill>
              </a:rPr>
              <a:t>)</a:t>
            </a:r>
            <a:endParaRPr lang="en-US" altLang="en-US" i="1" dirty="0">
              <a:solidFill>
                <a:schemeClr val="bg1"/>
              </a:solidFill>
            </a:endParaRPr>
          </a:p>
        </p:txBody>
      </p:sp>
      <p:pic>
        <p:nvPicPr>
          <p:cNvPr id="10242" name="Picture 2" descr="Image result for falcon heavy"/>
          <p:cNvPicPr>
            <a:picLocks noChangeAspect="1" noChangeArrowheads="1"/>
          </p:cNvPicPr>
          <p:nvPr/>
        </p:nvPicPr>
        <p:blipFill rotWithShape="1">
          <a:blip r:embed="rId5">
            <a:extLst>
              <a:ext uri="{28A0092B-C50C-407E-A947-70E740481C1C}">
                <a14:useLocalDpi xmlns:a14="http://schemas.microsoft.com/office/drawing/2010/main" val="0"/>
              </a:ext>
            </a:extLst>
          </a:blip>
          <a:srcRect l="22260" r="7185"/>
          <a:stretch/>
        </p:blipFill>
        <p:spPr bwMode="auto">
          <a:xfrm>
            <a:off x="884327" y="2038888"/>
            <a:ext cx="4271212" cy="417258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330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4" name="Rounded Rectangle 3">
            <a:extLst>
              <a:ext uri="{FF2B5EF4-FFF2-40B4-BE49-F238E27FC236}">
                <a16:creationId xmlns:a16="http://schemas.microsoft.com/office/drawing/2014/main" xmlns="" id="{73388C26-58D1-4A47-81CF-69DB01506EA4}"/>
              </a:ext>
            </a:extLst>
          </p:cNvPr>
          <p:cNvSpPr/>
          <p:nvPr/>
        </p:nvSpPr>
        <p:spPr>
          <a:xfrm>
            <a:off x="1392865" y="453847"/>
            <a:ext cx="9319138" cy="1730419"/>
          </a:xfrm>
          <a:prstGeom prst="roundRect">
            <a:avLst/>
          </a:prstGeom>
          <a:solidFill>
            <a:schemeClr val="bg1">
              <a:alpha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5" name="TextBox 4">
            <a:extLst>
              <a:ext uri="{FF2B5EF4-FFF2-40B4-BE49-F238E27FC236}">
                <a16:creationId xmlns:a16="http://schemas.microsoft.com/office/drawing/2014/main" xmlns="" id="{77BD0D63-4833-46AF-BF07-F5D68003D3AF}"/>
              </a:ext>
            </a:extLst>
          </p:cNvPr>
          <p:cNvSpPr txBox="1">
            <a:spLocks noChangeArrowheads="1"/>
          </p:cNvSpPr>
          <p:nvPr/>
        </p:nvSpPr>
        <p:spPr bwMode="auto">
          <a:xfrm>
            <a:off x="0" y="544985"/>
            <a:ext cx="1219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smtClean="0">
                <a:latin typeface="Century Gothic" panose="020B0502020202020204" pitchFamily="34" charset="0"/>
              </a:rPr>
              <a:t>Financing: </a:t>
            </a:r>
            <a:r>
              <a:rPr lang="en-US" altLang="en-US" sz="4800" dirty="0" smtClean="0">
                <a:latin typeface="Century Gothic" panose="020B0502020202020204" pitchFamily="34" charset="0"/>
              </a:rPr>
              <a:t>International, </a:t>
            </a:r>
            <a:br>
              <a:rPr lang="en-US" altLang="en-US" sz="4800" dirty="0" smtClean="0">
                <a:latin typeface="Century Gothic" panose="020B0502020202020204" pitchFamily="34" charset="0"/>
              </a:rPr>
            </a:br>
            <a:r>
              <a:rPr lang="en-US" altLang="en-US" sz="4800" dirty="0" smtClean="0">
                <a:latin typeface="Century Gothic" panose="020B0502020202020204" pitchFamily="34" charset="0"/>
              </a:rPr>
              <a:t>Suborbital, Lunar Exploration</a:t>
            </a:r>
            <a:endParaRPr lang="en-US" altLang="en-US" sz="4000" dirty="0">
              <a:latin typeface="Century Gothic" panose="020B0502020202020204" pitchFamily="34" charset="0"/>
            </a:endParaRPr>
          </a:p>
        </p:txBody>
      </p:sp>
      <p:pic>
        <p:nvPicPr>
          <p:cNvPr id="7" name="Picture 6" descr="http://www.developspace.info/images/suborbital.png"/>
          <p:cNvPicPr>
            <a:picLocks noChangeAspect="1" noChangeArrowheads="1"/>
          </p:cNvPicPr>
          <p:nvPr/>
        </p:nvPicPr>
        <p:blipFill rotWithShape="1">
          <a:blip r:embed="rId4">
            <a:extLst>
              <a:ext uri="{28A0092B-C50C-407E-A947-70E740481C1C}">
                <a14:useLocalDpi xmlns:a14="http://schemas.microsoft.com/office/drawing/2010/main" val="0"/>
              </a:ext>
            </a:extLst>
          </a:blip>
          <a:srcRect b="13796"/>
          <a:stretch/>
        </p:blipFill>
        <p:spPr bwMode="auto">
          <a:xfrm>
            <a:off x="418024" y="3034051"/>
            <a:ext cx="5766115" cy="306719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610351" y="3034051"/>
            <a:ext cx="5126796" cy="3067193"/>
            <a:chOff x="6610351" y="3034051"/>
            <a:chExt cx="5126796" cy="3067193"/>
          </a:xfrm>
        </p:grpSpPr>
        <p:pic>
          <p:nvPicPr>
            <p:cNvPr id="9" name="Picture 8" descr="http://www.developspace.info/images/suborbital.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610351" y="3034051"/>
              <a:ext cx="5126796" cy="306719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4098" name="Picture 2" descr="https://upload.wikimedia.org/wikipedia/commons/thumb/d/de/Astronaut_Nationalities.svg/400px-Astronaut_Nationalities.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1115" y="3428999"/>
              <a:ext cx="4485268" cy="229870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extBox 1"/>
          <p:cNvSpPr txBox="1">
            <a:spLocks noChangeArrowheads="1"/>
          </p:cNvSpPr>
          <p:nvPr/>
        </p:nvSpPr>
        <p:spPr bwMode="auto">
          <a:xfrm>
            <a:off x="6501984" y="6150928"/>
            <a:ext cx="4914399"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i="1" dirty="0" smtClean="0">
                <a:solidFill>
                  <a:schemeClr val="bg1"/>
                </a:solidFill>
              </a:rPr>
              <a:t>Countries of astronauts (Wikipedia – AstroFreak92)</a:t>
            </a:r>
            <a:endParaRPr lang="en-US" altLang="en-US" i="1" dirty="0">
              <a:solidFill>
                <a:schemeClr val="bg1"/>
              </a:solidFill>
            </a:endParaRPr>
          </a:p>
        </p:txBody>
      </p:sp>
      <p:sp>
        <p:nvSpPr>
          <p:cNvPr id="12" name="TextBox 1"/>
          <p:cNvSpPr txBox="1">
            <a:spLocks noChangeArrowheads="1"/>
          </p:cNvSpPr>
          <p:nvPr/>
        </p:nvSpPr>
        <p:spPr bwMode="auto">
          <a:xfrm>
            <a:off x="2492974" y="6153368"/>
            <a:ext cx="369116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i="1" dirty="0" smtClean="0">
                <a:solidFill>
                  <a:schemeClr val="bg1"/>
                </a:solidFill>
              </a:rPr>
              <a:t>Suborbital lunar hops</a:t>
            </a:r>
            <a:endParaRPr lang="en-US" altLang="en-US" i="1" dirty="0">
              <a:solidFill>
                <a:schemeClr val="bg1"/>
              </a:solidFill>
            </a:endParaRPr>
          </a:p>
        </p:txBody>
      </p:sp>
    </p:spTree>
    <p:extLst>
      <p:ext uri="{BB962C8B-B14F-4D97-AF65-F5344CB8AC3E}">
        <p14:creationId xmlns:p14="http://schemas.microsoft.com/office/powerpoint/2010/main" val="66736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7" name="Rounded Rectangle 3">
            <a:extLst>
              <a:ext uri="{FF2B5EF4-FFF2-40B4-BE49-F238E27FC236}">
                <a16:creationId xmlns:a16="http://schemas.microsoft.com/office/drawing/2014/main" xmlns="" id="{73388C26-58D1-4A47-81CF-69DB01506EA4}"/>
              </a:ext>
            </a:extLst>
          </p:cNvPr>
          <p:cNvSpPr/>
          <p:nvPr/>
        </p:nvSpPr>
        <p:spPr>
          <a:xfrm>
            <a:off x="675504" y="216387"/>
            <a:ext cx="10812640" cy="1091414"/>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xmlns="" id="{77BD0D63-4833-46AF-BF07-F5D68003D3AF}"/>
              </a:ext>
            </a:extLst>
          </p:cNvPr>
          <p:cNvSpPr txBox="1">
            <a:spLocks noChangeArrowheads="1"/>
          </p:cNvSpPr>
          <p:nvPr/>
        </p:nvSpPr>
        <p:spPr bwMode="auto">
          <a:xfrm>
            <a:off x="0" y="332336"/>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smtClean="0">
                <a:latin typeface="Century Gothic" panose="020B0502020202020204" pitchFamily="34" charset="0"/>
              </a:rPr>
              <a:t>Five </a:t>
            </a:r>
            <a:r>
              <a:rPr lang="en-US" altLang="en-US" sz="4800" b="1" dirty="0" smtClean="0">
                <a:latin typeface="Century Gothic" panose="020B0502020202020204" pitchFamily="34" charset="0"/>
              </a:rPr>
              <a:t>Phases of Lunar Development</a:t>
            </a:r>
            <a:endParaRPr lang="en-US" altLang="en-US" sz="4000" dirty="0">
              <a:latin typeface="Century Gothic" panose="020B0502020202020204" pitchFamily="34" charset="0"/>
            </a:endParaRPr>
          </a:p>
        </p:txBody>
      </p:sp>
      <p:sp>
        <p:nvSpPr>
          <p:cNvPr id="11" name="Rounded Rectangle 10"/>
          <p:cNvSpPr/>
          <p:nvPr/>
        </p:nvSpPr>
        <p:spPr>
          <a:xfrm>
            <a:off x="574174" y="2616672"/>
            <a:ext cx="5454503" cy="3422622"/>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12" name="TextBox 3"/>
          <p:cNvSpPr txBox="1">
            <a:spLocks noChangeArrowheads="1"/>
          </p:cNvSpPr>
          <p:nvPr/>
        </p:nvSpPr>
        <p:spPr bwMode="auto">
          <a:xfrm>
            <a:off x="831110" y="2769072"/>
            <a:ext cx="5357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dirty="0" smtClean="0">
                <a:latin typeface="Candara" panose="020E0502030303020204" pitchFamily="34" charset="0"/>
              </a:rPr>
              <a:t>1.  Prospecting</a:t>
            </a:r>
            <a:endParaRPr lang="en-US" altLang="en-US" dirty="0">
              <a:latin typeface="Candara" panose="020E0502030303020204" pitchFamily="34" charset="0"/>
            </a:endParaRPr>
          </a:p>
        </p:txBody>
      </p:sp>
      <p:pic>
        <p:nvPicPr>
          <p:cNvPr id="15" name="Picture 2"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787" r="18787" b="11712"/>
          <a:stretch/>
        </p:blipFill>
        <p:spPr bwMode="auto">
          <a:xfrm>
            <a:off x="6696445" y="1604083"/>
            <a:ext cx="1803463" cy="137668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2050" name="Picture 2" descr="http://www.developspace.info/images/iceharvest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1672" y="1604082"/>
            <a:ext cx="2626666" cy="137668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2052" name="Picture 4" descr="http://www.developspace.info/images/crew.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82394" y="3245278"/>
            <a:ext cx="1819036" cy="1361511"/>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2054" name="Picture 6" descr="http://www.developspace.info/images/suborbital.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1672" y="3245003"/>
            <a:ext cx="2206914" cy="136181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7" name="Picture 2" descr="http://www.developspace.info/images/base2.png"/>
          <p:cNvPicPr>
            <a:picLocks noChangeAspect="1" noChangeArrowheads="1"/>
          </p:cNvPicPr>
          <p:nvPr/>
        </p:nvPicPr>
        <p:blipFill rotWithShape="1">
          <a:blip r:embed="rId9">
            <a:extLst>
              <a:ext uri="{28A0092B-C50C-407E-A947-70E740481C1C}">
                <a14:useLocalDpi xmlns:a14="http://schemas.microsoft.com/office/drawing/2010/main" val="0"/>
              </a:ext>
            </a:extLst>
          </a:blip>
          <a:srcRect b="12006"/>
          <a:stretch/>
        </p:blipFill>
        <p:spPr bwMode="auto">
          <a:xfrm>
            <a:off x="6682394" y="4861874"/>
            <a:ext cx="3876438" cy="169842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13" name="TextBox 3"/>
          <p:cNvSpPr txBox="1">
            <a:spLocks noChangeArrowheads="1"/>
          </p:cNvSpPr>
          <p:nvPr/>
        </p:nvSpPr>
        <p:spPr bwMode="auto">
          <a:xfrm>
            <a:off x="831110" y="3254847"/>
            <a:ext cx="5357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dirty="0" smtClean="0">
                <a:latin typeface="Candara" panose="020E0502030303020204" pitchFamily="34" charset="0"/>
              </a:rPr>
              <a:t>2.  </a:t>
            </a:r>
            <a:r>
              <a:rPr lang="en-US" altLang="en-US" dirty="0" err="1" smtClean="0">
                <a:latin typeface="Candara" panose="020E0502030303020204" pitchFamily="34" charset="0"/>
              </a:rPr>
              <a:t>Telerobotic</a:t>
            </a:r>
            <a:endParaRPr lang="en-US" altLang="en-US" dirty="0">
              <a:latin typeface="Candara" panose="020E0502030303020204" pitchFamily="34" charset="0"/>
            </a:endParaRPr>
          </a:p>
        </p:txBody>
      </p:sp>
      <p:sp>
        <p:nvSpPr>
          <p:cNvPr id="14" name="TextBox 3"/>
          <p:cNvSpPr txBox="1">
            <a:spLocks noChangeArrowheads="1"/>
          </p:cNvSpPr>
          <p:nvPr/>
        </p:nvSpPr>
        <p:spPr bwMode="auto">
          <a:xfrm>
            <a:off x="831110" y="3747289"/>
            <a:ext cx="5357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dirty="0" smtClean="0">
                <a:latin typeface="Candara" panose="020E0502030303020204" pitchFamily="34" charset="0"/>
              </a:rPr>
              <a:t>3.  Initial crewed</a:t>
            </a:r>
            <a:endParaRPr lang="en-US" altLang="en-US" dirty="0">
              <a:latin typeface="Candara" panose="020E0502030303020204" pitchFamily="34" charset="0"/>
            </a:endParaRPr>
          </a:p>
        </p:txBody>
      </p:sp>
      <p:sp>
        <p:nvSpPr>
          <p:cNvPr id="16" name="TextBox 3"/>
          <p:cNvSpPr txBox="1">
            <a:spLocks noChangeArrowheads="1"/>
          </p:cNvSpPr>
          <p:nvPr/>
        </p:nvSpPr>
        <p:spPr bwMode="auto">
          <a:xfrm>
            <a:off x="831109" y="4230207"/>
            <a:ext cx="535704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dirty="0" smtClean="0">
                <a:latin typeface="Candara" panose="020E0502030303020204" pitchFamily="34" charset="0"/>
              </a:rPr>
              <a:t>4.  International, suborbital, </a:t>
            </a:r>
            <a:br>
              <a:rPr lang="en-US" altLang="en-US" dirty="0" smtClean="0">
                <a:latin typeface="Candara" panose="020E0502030303020204" pitchFamily="34" charset="0"/>
              </a:rPr>
            </a:br>
            <a:r>
              <a:rPr lang="en-US" altLang="en-US" dirty="0" smtClean="0">
                <a:latin typeface="Candara" panose="020E0502030303020204" pitchFamily="34" charset="0"/>
              </a:rPr>
              <a:t>      lunar exploration</a:t>
            </a:r>
            <a:endParaRPr lang="en-US" altLang="en-US" dirty="0">
              <a:latin typeface="Candara" panose="020E0502030303020204" pitchFamily="34" charset="0"/>
            </a:endParaRPr>
          </a:p>
        </p:txBody>
      </p:sp>
      <p:sp>
        <p:nvSpPr>
          <p:cNvPr id="18" name="TextBox 3"/>
          <p:cNvSpPr txBox="1">
            <a:spLocks noChangeArrowheads="1"/>
          </p:cNvSpPr>
          <p:nvPr/>
        </p:nvSpPr>
        <p:spPr bwMode="auto">
          <a:xfrm>
            <a:off x="831109" y="5208901"/>
            <a:ext cx="5357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dirty="0" smtClean="0">
                <a:latin typeface="Candara" panose="020E0502030303020204" pitchFamily="34" charset="0"/>
              </a:rPr>
              <a:t>5.  Private settlement</a:t>
            </a:r>
            <a:endParaRPr lang="en-US" altLang="en-US" dirty="0">
              <a:latin typeface="Candara" panose="020E0502030303020204" pitchFamily="34" charset="0"/>
            </a:endParaRPr>
          </a:p>
        </p:txBody>
      </p:sp>
    </p:spTree>
    <p:extLst>
      <p:ext uri="{BB962C8B-B14F-4D97-AF65-F5344CB8AC3E}">
        <p14:creationId xmlns:p14="http://schemas.microsoft.com/office/powerpoint/2010/main" val="42148578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6"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4" name="Rounded Rectangle 3">
            <a:extLst>
              <a:ext uri="{FF2B5EF4-FFF2-40B4-BE49-F238E27FC236}">
                <a16:creationId xmlns:a16="http://schemas.microsoft.com/office/drawing/2014/main" xmlns="" id="{73388C26-58D1-4A47-81CF-69DB01506EA4}"/>
              </a:ext>
            </a:extLst>
          </p:cNvPr>
          <p:cNvSpPr/>
          <p:nvPr/>
        </p:nvSpPr>
        <p:spPr>
          <a:xfrm>
            <a:off x="1392865" y="453848"/>
            <a:ext cx="9319138" cy="1060628"/>
          </a:xfrm>
          <a:prstGeom prst="roundRect">
            <a:avLst/>
          </a:prstGeom>
          <a:solidFill>
            <a:schemeClr val="bg1">
              <a:alpha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5" name="TextBox 4">
            <a:extLst>
              <a:ext uri="{FF2B5EF4-FFF2-40B4-BE49-F238E27FC236}">
                <a16:creationId xmlns:a16="http://schemas.microsoft.com/office/drawing/2014/main" xmlns="" id="{77BD0D63-4833-46AF-BF07-F5D68003D3AF}"/>
              </a:ext>
            </a:extLst>
          </p:cNvPr>
          <p:cNvSpPr txBox="1">
            <a:spLocks noChangeArrowheads="1"/>
          </p:cNvSpPr>
          <p:nvPr/>
        </p:nvSpPr>
        <p:spPr bwMode="auto">
          <a:xfrm>
            <a:off x="0" y="544985"/>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smtClean="0">
                <a:latin typeface="Century Gothic" panose="020B0502020202020204" pitchFamily="34" charset="0"/>
              </a:rPr>
              <a:t>Financing: </a:t>
            </a:r>
            <a:r>
              <a:rPr lang="en-US" altLang="en-US" sz="4800" dirty="0" smtClean="0">
                <a:latin typeface="Century Gothic" panose="020B0502020202020204" pitchFamily="34" charset="0"/>
              </a:rPr>
              <a:t>Private Settlement</a:t>
            </a:r>
            <a:endParaRPr lang="en-US" altLang="en-US" sz="4000" dirty="0">
              <a:latin typeface="Century Gothic" panose="020B0502020202020204" pitchFamily="34" charset="0"/>
            </a:endParaRPr>
          </a:p>
        </p:txBody>
      </p:sp>
      <p:pic>
        <p:nvPicPr>
          <p:cNvPr id="2" name="Picture 1"/>
          <p:cNvPicPr>
            <a:picLocks noChangeAspect="1"/>
          </p:cNvPicPr>
          <p:nvPr/>
        </p:nvPicPr>
        <p:blipFill>
          <a:blip r:embed="rId4"/>
          <a:stretch>
            <a:fillRect/>
          </a:stretch>
        </p:blipFill>
        <p:spPr>
          <a:xfrm>
            <a:off x="1092611" y="2383224"/>
            <a:ext cx="4345657" cy="3566361"/>
          </a:xfrm>
          <a:prstGeom prst="rect">
            <a:avLst/>
          </a:prstGeom>
          <a:ln>
            <a:solidFill>
              <a:schemeClr val="bg1"/>
            </a:solidFill>
          </a:ln>
        </p:spPr>
      </p:pic>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brightnessContrast contrast="44000"/>
                    </a14:imgEffect>
                  </a14:imgLayer>
                </a14:imgProps>
              </a:ext>
            </a:extLst>
          </a:blip>
          <a:stretch>
            <a:fillRect/>
          </a:stretch>
        </p:blipFill>
        <p:spPr>
          <a:xfrm>
            <a:off x="6518850" y="2383224"/>
            <a:ext cx="4583724" cy="3566361"/>
          </a:xfrm>
          <a:prstGeom prst="rect">
            <a:avLst/>
          </a:prstGeom>
          <a:ln w="38100">
            <a:solidFill>
              <a:schemeClr val="bg1"/>
            </a:solidFill>
          </a:ln>
        </p:spPr>
      </p:pic>
      <p:sp>
        <p:nvSpPr>
          <p:cNvPr id="10" name="TextBox 1"/>
          <p:cNvSpPr txBox="1">
            <a:spLocks noChangeArrowheads="1"/>
          </p:cNvSpPr>
          <p:nvPr/>
        </p:nvSpPr>
        <p:spPr bwMode="auto">
          <a:xfrm>
            <a:off x="1783199" y="5949585"/>
            <a:ext cx="369116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i="1" dirty="0" smtClean="0">
                <a:solidFill>
                  <a:schemeClr val="bg1"/>
                </a:solidFill>
              </a:rPr>
              <a:t>(IRS – Tax Foundation)</a:t>
            </a:r>
            <a:endParaRPr lang="en-US" altLang="en-US" i="1" dirty="0">
              <a:solidFill>
                <a:schemeClr val="bg1"/>
              </a:solidFill>
            </a:endParaRPr>
          </a:p>
        </p:txBody>
      </p:sp>
      <p:sp>
        <p:nvSpPr>
          <p:cNvPr id="11" name="TextBox 1"/>
          <p:cNvSpPr txBox="1">
            <a:spLocks noChangeArrowheads="1"/>
          </p:cNvSpPr>
          <p:nvPr/>
        </p:nvSpPr>
        <p:spPr bwMode="auto">
          <a:xfrm>
            <a:off x="6405728" y="5994512"/>
            <a:ext cx="369116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i="1" dirty="0" smtClean="0">
                <a:solidFill>
                  <a:schemeClr val="bg1"/>
                </a:solidFill>
              </a:rPr>
              <a:t>Sun City, Phoenix, AZ (Google Maps)</a:t>
            </a:r>
            <a:endParaRPr lang="en-US" altLang="en-US" i="1" dirty="0">
              <a:solidFill>
                <a:schemeClr val="bg1"/>
              </a:solidFill>
            </a:endParaRPr>
          </a:p>
        </p:txBody>
      </p:sp>
    </p:spTree>
    <p:extLst>
      <p:ext uri="{BB962C8B-B14F-4D97-AF65-F5344CB8AC3E}">
        <p14:creationId xmlns:p14="http://schemas.microsoft.com/office/powerpoint/2010/main" val="344157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4" name="Rounded Rectangle 3">
            <a:extLst>
              <a:ext uri="{FF2B5EF4-FFF2-40B4-BE49-F238E27FC236}">
                <a16:creationId xmlns:a16="http://schemas.microsoft.com/office/drawing/2014/main" xmlns="" id="{73388C26-58D1-4A47-81CF-69DB01506EA4}"/>
              </a:ext>
            </a:extLst>
          </p:cNvPr>
          <p:cNvSpPr/>
          <p:nvPr/>
        </p:nvSpPr>
        <p:spPr>
          <a:xfrm>
            <a:off x="3043451" y="453848"/>
            <a:ext cx="6017966" cy="1060628"/>
          </a:xfrm>
          <a:prstGeom prst="roundRect">
            <a:avLst/>
          </a:prstGeom>
          <a:solidFill>
            <a:schemeClr val="bg1">
              <a:alpha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5" name="TextBox 4">
            <a:extLst>
              <a:ext uri="{FF2B5EF4-FFF2-40B4-BE49-F238E27FC236}">
                <a16:creationId xmlns:a16="http://schemas.microsoft.com/office/drawing/2014/main" xmlns="" id="{77BD0D63-4833-46AF-BF07-F5D68003D3AF}"/>
              </a:ext>
            </a:extLst>
          </p:cNvPr>
          <p:cNvSpPr txBox="1">
            <a:spLocks noChangeArrowheads="1"/>
          </p:cNvSpPr>
          <p:nvPr/>
        </p:nvSpPr>
        <p:spPr bwMode="auto">
          <a:xfrm>
            <a:off x="0" y="544985"/>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smtClean="0">
                <a:latin typeface="Century Gothic" panose="020B0502020202020204" pitchFamily="34" charset="0"/>
              </a:rPr>
              <a:t>Beyond the Moon</a:t>
            </a:r>
            <a:endParaRPr lang="en-US" altLang="en-US" sz="4000" dirty="0">
              <a:latin typeface="Century Gothic" panose="020B0502020202020204" pitchFamily="34" charset="0"/>
            </a:endParaRPr>
          </a:p>
        </p:txBody>
      </p:sp>
      <p:pic>
        <p:nvPicPr>
          <p:cNvPr id="7" name="Picture 6"/>
          <p:cNvPicPr>
            <a:picLocks noChangeAspect="1"/>
          </p:cNvPicPr>
          <p:nvPr/>
        </p:nvPicPr>
        <p:blipFill>
          <a:blip r:embed="rId4"/>
          <a:stretch>
            <a:fillRect/>
          </a:stretch>
        </p:blipFill>
        <p:spPr>
          <a:xfrm>
            <a:off x="2581422" y="1977574"/>
            <a:ext cx="6699060" cy="1453035"/>
          </a:xfrm>
          <a:prstGeom prst="rect">
            <a:avLst/>
          </a:prstGeom>
        </p:spPr>
      </p:pic>
      <p:pic>
        <p:nvPicPr>
          <p:cNvPr id="1026" name="Picture 2" descr="GM crops might make Mars green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1869" y="3859225"/>
            <a:ext cx="2858474" cy="219030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2" name="Picture 2" descr="http://www.developspace.info/images/base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6798" y="3859225"/>
            <a:ext cx="3893877" cy="219030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13" name="TextBox 1"/>
          <p:cNvSpPr txBox="1">
            <a:spLocks noChangeArrowheads="1"/>
          </p:cNvSpPr>
          <p:nvPr/>
        </p:nvSpPr>
        <p:spPr bwMode="auto">
          <a:xfrm>
            <a:off x="2861763" y="6037085"/>
            <a:ext cx="3525387"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i="1" dirty="0" smtClean="0">
                <a:solidFill>
                  <a:schemeClr val="bg1"/>
                </a:solidFill>
              </a:rPr>
              <a:t>Illustration of a lunar base adapted from </a:t>
            </a:r>
            <a:r>
              <a:rPr lang="pl-PL" altLang="en-US" i="1" dirty="0" smtClean="0">
                <a:solidFill>
                  <a:schemeClr val="bg1"/>
                </a:solidFill>
              </a:rPr>
              <a:t>Radio </a:t>
            </a:r>
            <a:r>
              <a:rPr lang="pl-PL" altLang="en-US" i="1" dirty="0">
                <a:solidFill>
                  <a:schemeClr val="bg1"/>
                </a:solidFill>
              </a:rPr>
              <a:t>Muzyka Fakty </a:t>
            </a:r>
            <a:r>
              <a:rPr lang="en-US" altLang="en-US" i="1" dirty="0" smtClean="0">
                <a:solidFill>
                  <a:schemeClr val="bg1"/>
                </a:solidFill>
              </a:rPr>
              <a:t>(Poland)</a:t>
            </a:r>
            <a:endParaRPr lang="en-US" altLang="en-US" i="1" dirty="0">
              <a:solidFill>
                <a:schemeClr val="bg1"/>
              </a:solidFill>
            </a:endParaRPr>
          </a:p>
        </p:txBody>
      </p:sp>
      <p:sp>
        <p:nvSpPr>
          <p:cNvPr id="14" name="TextBox 1"/>
          <p:cNvSpPr txBox="1">
            <a:spLocks noChangeArrowheads="1"/>
          </p:cNvSpPr>
          <p:nvPr/>
        </p:nvSpPr>
        <p:spPr bwMode="auto">
          <a:xfrm>
            <a:off x="6057621" y="6039357"/>
            <a:ext cx="3525387"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i="1" dirty="0" smtClean="0">
                <a:solidFill>
                  <a:schemeClr val="bg1"/>
                </a:solidFill>
              </a:rPr>
              <a:t>Credit: Bryan </a:t>
            </a:r>
            <a:r>
              <a:rPr lang="en-US" altLang="en-US" i="1" dirty="0" err="1" smtClean="0">
                <a:solidFill>
                  <a:schemeClr val="bg1"/>
                </a:solidFill>
              </a:rPr>
              <a:t>Versteeg</a:t>
            </a:r>
            <a:endParaRPr lang="en-US" altLang="en-US" i="1" dirty="0">
              <a:solidFill>
                <a:schemeClr val="bg1"/>
              </a:solidFill>
            </a:endParaRPr>
          </a:p>
        </p:txBody>
      </p:sp>
    </p:spTree>
    <p:extLst>
      <p:ext uri="{BB962C8B-B14F-4D97-AF65-F5344CB8AC3E}">
        <p14:creationId xmlns:p14="http://schemas.microsoft.com/office/powerpoint/2010/main" val="363112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14" name="Rounded Rectangle 13"/>
          <p:cNvSpPr/>
          <p:nvPr/>
        </p:nvSpPr>
        <p:spPr>
          <a:xfrm>
            <a:off x="1307810" y="2082648"/>
            <a:ext cx="9548032" cy="4065492"/>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12" name="Rectangle 11"/>
          <p:cNvSpPr/>
          <p:nvPr/>
        </p:nvSpPr>
        <p:spPr>
          <a:xfrm>
            <a:off x="1701209" y="2335118"/>
            <a:ext cx="8920718" cy="646331"/>
          </a:xfrm>
          <a:prstGeom prst="rect">
            <a:avLst/>
          </a:prstGeom>
        </p:spPr>
        <p:txBody>
          <a:bodyPr wrap="square">
            <a:spAutoFit/>
          </a:bodyPr>
          <a:lstStyle/>
          <a:p>
            <a:r>
              <a:rPr lang="en-US" sz="3600" b="1" dirty="0" smtClean="0"/>
              <a:t>    Phases                                    Funding</a:t>
            </a:r>
            <a:endParaRPr lang="en-US" sz="3600" b="1" dirty="0"/>
          </a:p>
        </p:txBody>
      </p:sp>
      <p:sp>
        <p:nvSpPr>
          <p:cNvPr id="15" name="Rounded Rectangle 3">
            <a:extLst>
              <a:ext uri="{FF2B5EF4-FFF2-40B4-BE49-F238E27FC236}">
                <a16:creationId xmlns:a16="http://schemas.microsoft.com/office/drawing/2014/main" xmlns="" id="{73388C26-58D1-4A47-81CF-69DB01506EA4}"/>
              </a:ext>
            </a:extLst>
          </p:cNvPr>
          <p:cNvSpPr/>
          <p:nvPr/>
        </p:nvSpPr>
        <p:spPr>
          <a:xfrm>
            <a:off x="4040372" y="507012"/>
            <a:ext cx="4024124"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6" name="TextBox 15">
            <a:extLst>
              <a:ext uri="{FF2B5EF4-FFF2-40B4-BE49-F238E27FC236}">
                <a16:creationId xmlns:a16="http://schemas.microsoft.com/office/drawing/2014/main" xmlns="" id="{77BD0D63-4833-46AF-BF07-F5D68003D3AF}"/>
              </a:ext>
            </a:extLst>
          </p:cNvPr>
          <p:cNvSpPr txBox="1">
            <a:spLocks noChangeArrowheads="1"/>
          </p:cNvSpPr>
          <p:nvPr/>
        </p:nvSpPr>
        <p:spPr bwMode="auto">
          <a:xfrm>
            <a:off x="4167963" y="544991"/>
            <a:ext cx="38560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smtClean="0">
                <a:latin typeface="Century Gothic" panose="020B0502020202020204" pitchFamily="34" charset="0"/>
              </a:rPr>
              <a:t>Summary</a:t>
            </a:r>
            <a:endParaRPr lang="en-US" altLang="en-US" sz="4000" dirty="0">
              <a:latin typeface="Century Gothic" panose="020B0502020202020204" pitchFamily="34" charset="0"/>
            </a:endParaRPr>
          </a:p>
        </p:txBody>
      </p:sp>
      <p:sp>
        <p:nvSpPr>
          <p:cNvPr id="8" name="TextBox 3"/>
          <p:cNvSpPr txBox="1">
            <a:spLocks noChangeArrowheads="1"/>
          </p:cNvSpPr>
          <p:nvPr/>
        </p:nvSpPr>
        <p:spPr bwMode="auto">
          <a:xfrm>
            <a:off x="1688360" y="2843771"/>
            <a:ext cx="5357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dirty="0" smtClean="0">
                <a:latin typeface="Candara" panose="020E0502030303020204" pitchFamily="34" charset="0"/>
              </a:rPr>
              <a:t>1.  Prospecting</a:t>
            </a:r>
            <a:endParaRPr lang="en-US" altLang="en-US" dirty="0">
              <a:latin typeface="Candara" panose="020E0502030303020204" pitchFamily="34" charset="0"/>
            </a:endParaRPr>
          </a:p>
        </p:txBody>
      </p:sp>
      <p:sp>
        <p:nvSpPr>
          <p:cNvPr id="9" name="TextBox 3"/>
          <p:cNvSpPr txBox="1">
            <a:spLocks noChangeArrowheads="1"/>
          </p:cNvSpPr>
          <p:nvPr/>
        </p:nvSpPr>
        <p:spPr bwMode="auto">
          <a:xfrm>
            <a:off x="1688360" y="3329546"/>
            <a:ext cx="5357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dirty="0" smtClean="0">
                <a:latin typeface="Candara" panose="020E0502030303020204" pitchFamily="34" charset="0"/>
              </a:rPr>
              <a:t>2.  </a:t>
            </a:r>
            <a:r>
              <a:rPr lang="en-US" altLang="en-US" dirty="0" err="1" smtClean="0">
                <a:latin typeface="Candara" panose="020E0502030303020204" pitchFamily="34" charset="0"/>
              </a:rPr>
              <a:t>Telerobotic</a:t>
            </a:r>
            <a:endParaRPr lang="en-US" altLang="en-US" dirty="0">
              <a:latin typeface="Candara" panose="020E0502030303020204" pitchFamily="34" charset="0"/>
            </a:endParaRPr>
          </a:p>
        </p:txBody>
      </p:sp>
      <p:sp>
        <p:nvSpPr>
          <p:cNvPr id="10" name="TextBox 3"/>
          <p:cNvSpPr txBox="1">
            <a:spLocks noChangeArrowheads="1"/>
          </p:cNvSpPr>
          <p:nvPr/>
        </p:nvSpPr>
        <p:spPr bwMode="auto">
          <a:xfrm>
            <a:off x="1688360" y="3821988"/>
            <a:ext cx="5357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dirty="0" smtClean="0">
                <a:latin typeface="Candara" panose="020E0502030303020204" pitchFamily="34" charset="0"/>
              </a:rPr>
              <a:t>3.  Initial crewed</a:t>
            </a:r>
            <a:endParaRPr lang="en-US" altLang="en-US" dirty="0">
              <a:latin typeface="Candara" panose="020E0502030303020204" pitchFamily="34" charset="0"/>
            </a:endParaRPr>
          </a:p>
        </p:txBody>
      </p:sp>
      <p:sp>
        <p:nvSpPr>
          <p:cNvPr id="11" name="TextBox 3"/>
          <p:cNvSpPr txBox="1">
            <a:spLocks noChangeArrowheads="1"/>
          </p:cNvSpPr>
          <p:nvPr/>
        </p:nvSpPr>
        <p:spPr bwMode="auto">
          <a:xfrm>
            <a:off x="1688359" y="4304906"/>
            <a:ext cx="535704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dirty="0" smtClean="0">
                <a:latin typeface="Candara" panose="020E0502030303020204" pitchFamily="34" charset="0"/>
              </a:rPr>
              <a:t>4.  International, suborbital, </a:t>
            </a:r>
            <a:br>
              <a:rPr lang="en-US" altLang="en-US" dirty="0" smtClean="0">
                <a:latin typeface="Candara" panose="020E0502030303020204" pitchFamily="34" charset="0"/>
              </a:rPr>
            </a:br>
            <a:r>
              <a:rPr lang="en-US" altLang="en-US" dirty="0" smtClean="0">
                <a:latin typeface="Candara" panose="020E0502030303020204" pitchFamily="34" charset="0"/>
              </a:rPr>
              <a:t>      lunar exploration</a:t>
            </a:r>
            <a:endParaRPr lang="en-US" altLang="en-US" dirty="0">
              <a:latin typeface="Candara" panose="020E0502030303020204" pitchFamily="34" charset="0"/>
            </a:endParaRPr>
          </a:p>
        </p:txBody>
      </p:sp>
      <p:sp>
        <p:nvSpPr>
          <p:cNvPr id="17" name="TextBox 3"/>
          <p:cNvSpPr txBox="1">
            <a:spLocks noChangeArrowheads="1"/>
          </p:cNvSpPr>
          <p:nvPr/>
        </p:nvSpPr>
        <p:spPr bwMode="auto">
          <a:xfrm>
            <a:off x="1688359" y="5283600"/>
            <a:ext cx="5357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dirty="0" smtClean="0">
                <a:latin typeface="Candara" panose="020E0502030303020204" pitchFamily="34" charset="0"/>
              </a:rPr>
              <a:t>5.  Private settlement</a:t>
            </a:r>
            <a:endParaRPr lang="en-US" altLang="en-US" dirty="0">
              <a:latin typeface="Candara" panose="020E0502030303020204" pitchFamily="34" charset="0"/>
            </a:endParaRPr>
          </a:p>
        </p:txBody>
      </p:sp>
      <p:sp>
        <p:nvSpPr>
          <p:cNvPr id="18" name="TextBox 3"/>
          <p:cNvSpPr txBox="1">
            <a:spLocks noChangeArrowheads="1"/>
          </p:cNvSpPr>
          <p:nvPr/>
        </p:nvSpPr>
        <p:spPr bwMode="auto">
          <a:xfrm>
            <a:off x="6717561" y="2843771"/>
            <a:ext cx="41382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dirty="0" smtClean="0">
                <a:latin typeface="Candara" panose="020E0502030303020204" pitchFamily="34" charset="0"/>
              </a:rPr>
              <a:t>1.  NASA</a:t>
            </a:r>
            <a:endParaRPr lang="en-US" altLang="en-US" dirty="0">
              <a:latin typeface="Candara" panose="020E0502030303020204" pitchFamily="34" charset="0"/>
            </a:endParaRPr>
          </a:p>
        </p:txBody>
      </p:sp>
      <p:sp>
        <p:nvSpPr>
          <p:cNvPr id="19" name="TextBox 3"/>
          <p:cNvSpPr txBox="1">
            <a:spLocks noChangeArrowheads="1"/>
          </p:cNvSpPr>
          <p:nvPr/>
        </p:nvSpPr>
        <p:spPr bwMode="auto">
          <a:xfrm>
            <a:off x="6717561" y="3329546"/>
            <a:ext cx="41382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dirty="0" smtClean="0">
                <a:latin typeface="Candara" panose="020E0502030303020204" pitchFamily="34" charset="0"/>
              </a:rPr>
              <a:t>2.  Lunar COTS</a:t>
            </a:r>
            <a:endParaRPr lang="en-US" altLang="en-US" dirty="0">
              <a:latin typeface="Candara" panose="020E0502030303020204" pitchFamily="34" charset="0"/>
            </a:endParaRPr>
          </a:p>
        </p:txBody>
      </p:sp>
      <p:sp>
        <p:nvSpPr>
          <p:cNvPr id="20" name="TextBox 3"/>
          <p:cNvSpPr txBox="1">
            <a:spLocks noChangeArrowheads="1"/>
          </p:cNvSpPr>
          <p:nvPr/>
        </p:nvSpPr>
        <p:spPr bwMode="auto">
          <a:xfrm>
            <a:off x="6717561" y="3821988"/>
            <a:ext cx="41382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dirty="0" smtClean="0">
                <a:latin typeface="Candara" panose="020E0502030303020204" pitchFamily="34" charset="0"/>
              </a:rPr>
              <a:t>3.  Lunar COTS</a:t>
            </a:r>
            <a:endParaRPr lang="en-US" altLang="en-US" dirty="0">
              <a:latin typeface="Candara" panose="020E0502030303020204" pitchFamily="34" charset="0"/>
            </a:endParaRPr>
          </a:p>
        </p:txBody>
      </p:sp>
      <p:sp>
        <p:nvSpPr>
          <p:cNvPr id="21" name="TextBox 3"/>
          <p:cNvSpPr txBox="1">
            <a:spLocks noChangeArrowheads="1"/>
          </p:cNvSpPr>
          <p:nvPr/>
        </p:nvSpPr>
        <p:spPr bwMode="auto">
          <a:xfrm>
            <a:off x="6717559" y="4304906"/>
            <a:ext cx="41382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dirty="0" smtClean="0">
                <a:latin typeface="Candara" panose="020E0502030303020204" pitchFamily="34" charset="0"/>
              </a:rPr>
              <a:t>4.  Sovereign clients</a:t>
            </a:r>
            <a:endParaRPr lang="en-US" altLang="en-US" dirty="0">
              <a:latin typeface="Candara" panose="020E0502030303020204" pitchFamily="34" charset="0"/>
            </a:endParaRPr>
          </a:p>
        </p:txBody>
      </p:sp>
      <p:sp>
        <p:nvSpPr>
          <p:cNvPr id="22" name="TextBox 3"/>
          <p:cNvSpPr txBox="1">
            <a:spLocks noChangeArrowheads="1"/>
          </p:cNvSpPr>
          <p:nvPr/>
        </p:nvSpPr>
        <p:spPr bwMode="auto">
          <a:xfrm>
            <a:off x="6717559" y="5283600"/>
            <a:ext cx="41382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None/>
            </a:pPr>
            <a:r>
              <a:rPr lang="en-US" altLang="en-US" dirty="0" smtClean="0">
                <a:latin typeface="Candara" panose="020E0502030303020204" pitchFamily="34" charset="0"/>
              </a:rPr>
              <a:t>5.  Savings</a:t>
            </a:r>
            <a:endParaRPr lang="en-US" altLang="en-US" dirty="0">
              <a:latin typeface="Candara" panose="020E0502030303020204" pitchFamily="34" charset="0"/>
            </a:endParaRPr>
          </a:p>
        </p:txBody>
      </p:sp>
    </p:spTree>
    <p:extLst>
      <p:ext uri="{BB962C8B-B14F-4D97-AF65-F5344CB8AC3E}">
        <p14:creationId xmlns:p14="http://schemas.microsoft.com/office/powerpoint/2010/main" val="248096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7" grpId="0"/>
      <p:bldP spid="18" grpId="0"/>
      <p:bldP spid="19"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14" name="Rounded Rectangle 13"/>
          <p:cNvSpPr/>
          <p:nvPr/>
        </p:nvSpPr>
        <p:spPr>
          <a:xfrm>
            <a:off x="1307810" y="1893649"/>
            <a:ext cx="9548032" cy="4496514"/>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12" name="Rectangle 11"/>
          <p:cNvSpPr/>
          <p:nvPr/>
        </p:nvSpPr>
        <p:spPr>
          <a:xfrm>
            <a:off x="1701209" y="2146119"/>
            <a:ext cx="8920718" cy="3970318"/>
          </a:xfrm>
          <a:prstGeom prst="rect">
            <a:avLst/>
          </a:prstGeom>
        </p:spPr>
        <p:txBody>
          <a:bodyPr wrap="square">
            <a:spAutoFit/>
          </a:bodyPr>
          <a:lstStyle/>
          <a:p>
            <a:r>
              <a:rPr lang="en-US" dirty="0"/>
              <a:t>A. </a:t>
            </a:r>
            <a:r>
              <a:rPr lang="en-US" dirty="0" err="1"/>
              <a:t>Colaprete</a:t>
            </a:r>
            <a:r>
              <a:rPr lang="en-US" dirty="0"/>
              <a:t>, et al.  "Detection of Water in the LCROSS Ejecta Plume", Science  22 Oct 2010: Vol. 330, Issue 6003, pp. 463-468.</a:t>
            </a:r>
          </a:p>
          <a:p>
            <a:endParaRPr lang="en-US" dirty="0"/>
          </a:p>
          <a:p>
            <a:r>
              <a:rPr lang="en-US" dirty="0"/>
              <a:t>A. F. Zuniga, et al. "</a:t>
            </a:r>
            <a:r>
              <a:rPr lang="en-US" dirty="0" err="1"/>
              <a:t>Kickstarting</a:t>
            </a:r>
            <a:r>
              <a:rPr lang="en-US" dirty="0"/>
              <a:t> a New Era of Lunar Industrialization via Campaigns of Lunar COTS Missions", AIAA SPACE 2016, AIAA SPACE Forum, (AIAA 2016-5220) </a:t>
            </a:r>
          </a:p>
          <a:p>
            <a:endParaRPr lang="en-US" dirty="0"/>
          </a:p>
          <a:p>
            <a:r>
              <a:rPr lang="en-US" dirty="0"/>
              <a:t>D. R. Andrews, et al. "Introducing the Resource Prospector (RP) Mission", AIAA SPACE 2014 Conference and Exposition, AIAA SPACE Forum, (AIAA 2014-4378) </a:t>
            </a:r>
          </a:p>
          <a:p>
            <a:endParaRPr lang="en-US" dirty="0"/>
          </a:p>
          <a:p>
            <a:r>
              <a:rPr lang="en-US" dirty="0"/>
              <a:t>M. Duke, et al. "Mining of Lunar polar ice", 36th AIAA Aerospace Sciences Meeting and Exhibit, Aerospace Sciences Meetings, https://doi.org/10.2514/6.1998-1069</a:t>
            </a:r>
          </a:p>
          <a:p>
            <a:endParaRPr lang="en-US" dirty="0"/>
          </a:p>
          <a:p>
            <a:r>
              <a:rPr lang="en-US" dirty="0"/>
              <a:t>L. Purves. "Use of Lunar Outpost for Developing Space Settlement Technologies", AIAA SPACE 2008 Conference &amp; Exposition, AIAA SPACE Forum, https://doi.org/10.2514/6.2008-7680</a:t>
            </a:r>
          </a:p>
        </p:txBody>
      </p:sp>
      <p:sp>
        <p:nvSpPr>
          <p:cNvPr id="15" name="Rounded Rectangle 3">
            <a:extLst>
              <a:ext uri="{FF2B5EF4-FFF2-40B4-BE49-F238E27FC236}">
                <a16:creationId xmlns:a16="http://schemas.microsoft.com/office/drawing/2014/main" xmlns="" id="{73388C26-58D1-4A47-81CF-69DB01506EA4}"/>
              </a:ext>
            </a:extLst>
          </p:cNvPr>
          <p:cNvSpPr/>
          <p:nvPr/>
        </p:nvSpPr>
        <p:spPr>
          <a:xfrm>
            <a:off x="4040372" y="507012"/>
            <a:ext cx="4024124"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6" name="TextBox 15">
            <a:extLst>
              <a:ext uri="{FF2B5EF4-FFF2-40B4-BE49-F238E27FC236}">
                <a16:creationId xmlns:a16="http://schemas.microsoft.com/office/drawing/2014/main" xmlns="" id="{77BD0D63-4833-46AF-BF07-F5D68003D3AF}"/>
              </a:ext>
            </a:extLst>
          </p:cNvPr>
          <p:cNvSpPr txBox="1">
            <a:spLocks noChangeArrowheads="1"/>
          </p:cNvSpPr>
          <p:nvPr/>
        </p:nvSpPr>
        <p:spPr bwMode="auto">
          <a:xfrm>
            <a:off x="4167963" y="544991"/>
            <a:ext cx="38560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smtClean="0">
                <a:latin typeface="Century Gothic" panose="020B0502020202020204" pitchFamily="34" charset="0"/>
              </a:rPr>
              <a:t>References</a:t>
            </a:r>
            <a:endParaRPr lang="en-US" altLang="en-US" sz="4000" dirty="0">
              <a:latin typeface="Century Gothic" panose="020B0502020202020204" pitchFamily="34" charset="0"/>
            </a:endParaRPr>
          </a:p>
        </p:txBody>
      </p:sp>
    </p:spTree>
    <p:extLst>
      <p:ext uri="{BB962C8B-B14F-4D97-AF65-F5344CB8AC3E}">
        <p14:creationId xmlns:p14="http://schemas.microsoft.com/office/powerpoint/2010/main" val="328384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7" name="Rounded Rectangle 3">
            <a:extLst>
              <a:ext uri="{FF2B5EF4-FFF2-40B4-BE49-F238E27FC236}">
                <a16:creationId xmlns:a16="http://schemas.microsoft.com/office/drawing/2014/main" xmlns="" id="{73388C26-58D1-4A47-81CF-69DB01506EA4}"/>
              </a:ext>
            </a:extLst>
          </p:cNvPr>
          <p:cNvSpPr/>
          <p:nvPr/>
        </p:nvSpPr>
        <p:spPr>
          <a:xfrm>
            <a:off x="3487479" y="524739"/>
            <a:ext cx="5144092"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xmlns="" id="{77BD0D63-4833-46AF-BF07-F5D68003D3AF}"/>
              </a:ext>
            </a:extLst>
          </p:cNvPr>
          <p:cNvSpPr txBox="1">
            <a:spLocks noChangeArrowheads="1"/>
          </p:cNvSpPr>
          <p:nvPr/>
        </p:nvSpPr>
        <p:spPr bwMode="auto">
          <a:xfrm>
            <a:off x="2626822" y="544991"/>
            <a:ext cx="69383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smtClean="0">
                <a:latin typeface="Century Gothic" panose="020B0502020202020204" pitchFamily="34" charset="0"/>
              </a:rPr>
              <a:t>Lunar Polar Ice</a:t>
            </a:r>
            <a:endParaRPr lang="en-US" altLang="en-US" sz="4000" dirty="0">
              <a:latin typeface="Century Gothic" panose="020B0502020202020204" pitchFamily="34" charset="0"/>
            </a:endParaRPr>
          </a:p>
        </p:txBody>
      </p:sp>
      <p:grpSp>
        <p:nvGrpSpPr>
          <p:cNvPr id="4" name="Group 3"/>
          <p:cNvGrpSpPr/>
          <p:nvPr/>
        </p:nvGrpSpPr>
        <p:grpSpPr>
          <a:xfrm>
            <a:off x="2216167" y="1643650"/>
            <a:ext cx="2622172" cy="2667544"/>
            <a:chOff x="875335" y="2012717"/>
            <a:chExt cx="4292390" cy="4292390"/>
          </a:xfrm>
        </p:grpSpPr>
        <p:sp>
          <p:nvSpPr>
            <p:cNvPr id="2" name="Oval 1"/>
            <p:cNvSpPr/>
            <p:nvPr/>
          </p:nvSpPr>
          <p:spPr>
            <a:xfrm>
              <a:off x="875335" y="2012717"/>
              <a:ext cx="4292390" cy="42923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lunar polar ice"/>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93127" y="2012717"/>
              <a:ext cx="4265280" cy="4265281"/>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Rounded Rectangle 12"/>
          <p:cNvSpPr/>
          <p:nvPr/>
        </p:nvSpPr>
        <p:spPr>
          <a:xfrm>
            <a:off x="5691664" y="2242195"/>
            <a:ext cx="5454503" cy="3850263"/>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3" name="Rectangle 2"/>
          <p:cNvSpPr/>
          <p:nvPr/>
        </p:nvSpPr>
        <p:spPr>
          <a:xfrm>
            <a:off x="5975497" y="2499224"/>
            <a:ext cx="5018567" cy="3447098"/>
          </a:xfrm>
          <a:prstGeom prst="rect">
            <a:avLst/>
          </a:prstGeom>
        </p:spPr>
        <p:txBody>
          <a:bodyPr wrap="square">
            <a:spAutoFit/>
          </a:bodyPr>
          <a:lstStyle/>
          <a:p>
            <a:r>
              <a:rPr lang="en-US" sz="2400" dirty="0" smtClean="0"/>
              <a:t>“Given </a:t>
            </a:r>
            <a:r>
              <a:rPr lang="en-US" sz="2400" dirty="0"/>
              <a:t>the estimated total excavated mass of regolith that reached sunlight, and hence was observable, the concentration of water ice in the regolith at the LCROSS impact site is estimated to be 5.6 ± 2.9% by </a:t>
            </a:r>
            <a:r>
              <a:rPr lang="en-US" sz="2400" dirty="0" smtClean="0"/>
              <a:t>mass”.</a:t>
            </a:r>
          </a:p>
          <a:p>
            <a:endParaRPr lang="en-US" sz="1200" dirty="0"/>
          </a:p>
          <a:p>
            <a:r>
              <a:rPr lang="en-US" i="1" dirty="0"/>
              <a:t>A. </a:t>
            </a:r>
            <a:r>
              <a:rPr lang="en-US" i="1" dirty="0" err="1"/>
              <a:t>Colaprete</a:t>
            </a:r>
            <a:r>
              <a:rPr lang="en-US" i="1" dirty="0"/>
              <a:t>, et al.  "Detection of Water in the LCROSS Ejecta Plume", Science  22 Oct 2010: Vol. 330, Issue 6003, pp. 463-468.</a:t>
            </a:r>
          </a:p>
        </p:txBody>
      </p:sp>
      <p:pic>
        <p:nvPicPr>
          <p:cNvPr id="14" name="Picture 13">
            <a:extLst>
              <a:ext uri="{FF2B5EF4-FFF2-40B4-BE49-F238E27FC236}">
                <a16:creationId xmlns:a16="http://schemas.microsoft.com/office/drawing/2014/main" xmlns="" id="{EB350BA6-4308-4A5E-A547-4C95CA788C79}"/>
              </a:ext>
            </a:extLst>
          </p:cNvPr>
          <p:cNvPicPr>
            <a:picLocks noChangeAspect="1"/>
          </p:cNvPicPr>
          <p:nvPr/>
        </p:nvPicPr>
        <p:blipFill rotWithShape="1">
          <a:blip r:embed="rId6"/>
          <a:srcRect l="8711" t="16684" r="8530" b="21778"/>
          <a:stretch/>
        </p:blipFill>
        <p:spPr>
          <a:xfrm>
            <a:off x="1789470" y="4740442"/>
            <a:ext cx="3301567" cy="1767519"/>
          </a:xfrm>
          <a:prstGeom prst="rect">
            <a:avLst/>
          </a:prstGeom>
          <a:ln w="38100">
            <a:solidFill>
              <a:schemeClr val="bg1"/>
            </a:solidFill>
          </a:ln>
        </p:spPr>
      </p:pic>
      <p:sp>
        <p:nvSpPr>
          <p:cNvPr id="11" name="TextBox 1"/>
          <p:cNvSpPr txBox="1">
            <a:spLocks noChangeArrowheads="1"/>
          </p:cNvSpPr>
          <p:nvPr/>
        </p:nvSpPr>
        <p:spPr bwMode="auto">
          <a:xfrm>
            <a:off x="1488167" y="6496538"/>
            <a:ext cx="369116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i="1" dirty="0" smtClean="0">
                <a:solidFill>
                  <a:schemeClr val="bg1"/>
                </a:solidFill>
              </a:rPr>
              <a:t>From LCROSS animation (NASA)</a:t>
            </a:r>
            <a:endParaRPr lang="en-US" altLang="en-US" i="1" dirty="0">
              <a:solidFill>
                <a:schemeClr val="bg1"/>
              </a:solidFill>
            </a:endParaRPr>
          </a:p>
        </p:txBody>
      </p:sp>
      <p:sp>
        <p:nvSpPr>
          <p:cNvPr id="12" name="TextBox 1"/>
          <p:cNvSpPr txBox="1">
            <a:spLocks noChangeArrowheads="1"/>
          </p:cNvSpPr>
          <p:nvPr/>
        </p:nvSpPr>
        <p:spPr bwMode="auto">
          <a:xfrm>
            <a:off x="1556343" y="4278715"/>
            <a:ext cx="369116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i="1" dirty="0" smtClean="0">
                <a:solidFill>
                  <a:schemeClr val="bg1"/>
                </a:solidFill>
              </a:rPr>
              <a:t>Hydrogen </a:t>
            </a:r>
            <a:r>
              <a:rPr lang="en-US" altLang="en-US" i="1" dirty="0" smtClean="0">
                <a:solidFill>
                  <a:schemeClr val="bg1"/>
                </a:solidFill>
              </a:rPr>
              <a:t>concentration </a:t>
            </a:r>
            <a:r>
              <a:rPr lang="en-US" altLang="en-US" i="1" dirty="0" smtClean="0">
                <a:solidFill>
                  <a:schemeClr val="bg1"/>
                </a:solidFill>
              </a:rPr>
              <a:t>(NASA)</a:t>
            </a:r>
            <a:endParaRPr lang="en-US" altLang="en-US" i="1" dirty="0">
              <a:solidFill>
                <a:schemeClr val="bg1"/>
              </a:solidFill>
            </a:endParaRPr>
          </a:p>
        </p:txBody>
      </p:sp>
    </p:spTree>
    <p:extLst>
      <p:ext uri="{BB962C8B-B14F-4D97-AF65-F5344CB8AC3E}">
        <p14:creationId xmlns:p14="http://schemas.microsoft.com/office/powerpoint/2010/main" val="28180337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7" name="Rounded Rectangle 3">
            <a:extLst>
              <a:ext uri="{FF2B5EF4-FFF2-40B4-BE49-F238E27FC236}">
                <a16:creationId xmlns:a16="http://schemas.microsoft.com/office/drawing/2014/main" xmlns="" id="{73388C26-58D1-4A47-81CF-69DB01506EA4}"/>
              </a:ext>
            </a:extLst>
          </p:cNvPr>
          <p:cNvSpPr/>
          <p:nvPr/>
        </p:nvSpPr>
        <p:spPr>
          <a:xfrm>
            <a:off x="2626822" y="498612"/>
            <a:ext cx="686540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xmlns="" id="{77BD0D63-4833-46AF-BF07-F5D68003D3AF}"/>
              </a:ext>
            </a:extLst>
          </p:cNvPr>
          <p:cNvSpPr txBox="1">
            <a:spLocks noChangeArrowheads="1"/>
          </p:cNvSpPr>
          <p:nvPr/>
        </p:nvSpPr>
        <p:spPr bwMode="auto">
          <a:xfrm>
            <a:off x="2626822" y="527573"/>
            <a:ext cx="69383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smtClean="0">
                <a:latin typeface="Century Gothic" panose="020B0502020202020204" pitchFamily="34" charset="0"/>
              </a:rPr>
              <a:t>1.  Prospecting Phase</a:t>
            </a:r>
            <a:endParaRPr lang="en-US" altLang="en-US" sz="4000" dirty="0">
              <a:latin typeface="Century Gothic" panose="020B0502020202020204" pitchFamily="34" charset="0"/>
            </a:endParaRPr>
          </a:p>
        </p:txBody>
      </p:sp>
      <p:pic>
        <p:nvPicPr>
          <p:cNvPr id="1026" name="Picture 2"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18787" r="18787"/>
          <a:stretch/>
        </p:blipFill>
        <p:spPr bwMode="auto">
          <a:xfrm>
            <a:off x="672289" y="2273816"/>
            <a:ext cx="4637862" cy="401002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020540" y="2170805"/>
            <a:ext cx="5454503" cy="4113037"/>
            <a:chOff x="6020540" y="2170805"/>
            <a:chExt cx="5454503" cy="4113037"/>
          </a:xfrm>
        </p:grpSpPr>
        <p:sp>
          <p:nvSpPr>
            <p:cNvPr id="10" name="Rounded Rectangle 9"/>
            <p:cNvSpPr/>
            <p:nvPr/>
          </p:nvSpPr>
          <p:spPr>
            <a:xfrm>
              <a:off x="6020540" y="2170805"/>
              <a:ext cx="5454503" cy="4113037"/>
            </a:xfrm>
            <a:prstGeom prst="roundRect">
              <a:avLst/>
            </a:prstGeom>
            <a:solidFill>
              <a:schemeClr val="bg1">
                <a:alpha val="92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a:p>
          </p:txBody>
        </p:sp>
        <p:sp>
          <p:nvSpPr>
            <p:cNvPr id="11" name="Rectangle 10"/>
            <p:cNvSpPr/>
            <p:nvPr/>
          </p:nvSpPr>
          <p:spPr>
            <a:xfrm>
              <a:off x="6304373" y="2427834"/>
              <a:ext cx="5018567" cy="3600986"/>
            </a:xfrm>
            <a:prstGeom prst="rect">
              <a:avLst/>
            </a:prstGeom>
          </p:spPr>
          <p:txBody>
            <a:bodyPr wrap="square">
              <a:spAutoFit/>
            </a:bodyPr>
            <a:lstStyle/>
            <a:p>
              <a:r>
                <a:rPr lang="en-US" sz="2400" dirty="0"/>
                <a:t>“RP will provide knowledge to inform the </a:t>
              </a:r>
              <a:r>
                <a:rPr lang="en-US" sz="2400" dirty="0" smtClean="0"/>
                <a:t>selection </a:t>
              </a:r>
              <a:r>
                <a:rPr lang="en-US" sz="2400" dirty="0"/>
                <a:t>of future destination, support the development of exploration systems, and reduce the risks associated with human </a:t>
              </a:r>
              <a:r>
                <a:rPr lang="en-US" sz="2400" dirty="0" smtClean="0"/>
                <a:t>exploration”.</a:t>
              </a:r>
            </a:p>
            <a:p>
              <a:endParaRPr lang="en-US" sz="1200" dirty="0"/>
            </a:p>
            <a:p>
              <a:r>
                <a:rPr lang="en-US" i="1" dirty="0"/>
                <a:t>D. R. Andrews, et al. "Introducing the Resource Prospector (RP) Mission", AIAA SPACE 2014 Conference and Exposition, AIAA SPACE Forum, (AIAA 2014-4378).</a:t>
              </a:r>
            </a:p>
          </p:txBody>
        </p:sp>
      </p:grpSp>
      <p:sp>
        <p:nvSpPr>
          <p:cNvPr id="15" name="TextBox 1"/>
          <p:cNvSpPr txBox="1">
            <a:spLocks noChangeArrowheads="1"/>
          </p:cNvSpPr>
          <p:nvPr/>
        </p:nvSpPr>
        <p:spPr bwMode="auto">
          <a:xfrm>
            <a:off x="672290" y="6314064"/>
            <a:ext cx="4692796"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i="1" dirty="0" smtClean="0">
                <a:solidFill>
                  <a:schemeClr val="bg1"/>
                </a:solidFill>
              </a:rPr>
              <a:t>Resource Prospector mission (NASA)</a:t>
            </a:r>
            <a:endParaRPr lang="en-US" altLang="en-US" i="1" dirty="0">
              <a:solidFill>
                <a:schemeClr val="bg1"/>
              </a:solidFill>
            </a:endParaRPr>
          </a:p>
        </p:txBody>
      </p:sp>
    </p:spTree>
    <p:extLst>
      <p:ext uri="{BB962C8B-B14F-4D97-AF65-F5344CB8AC3E}">
        <p14:creationId xmlns:p14="http://schemas.microsoft.com/office/powerpoint/2010/main" val="7071853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7" name="Rounded Rectangle 3">
            <a:extLst>
              <a:ext uri="{FF2B5EF4-FFF2-40B4-BE49-F238E27FC236}">
                <a16:creationId xmlns:a16="http://schemas.microsoft.com/office/drawing/2014/main" xmlns="" id="{73388C26-58D1-4A47-81CF-69DB01506EA4}"/>
              </a:ext>
            </a:extLst>
          </p:cNvPr>
          <p:cNvSpPr/>
          <p:nvPr/>
        </p:nvSpPr>
        <p:spPr>
          <a:xfrm>
            <a:off x="2626822" y="498612"/>
            <a:ext cx="686540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8" name="TextBox 7">
            <a:extLst>
              <a:ext uri="{FF2B5EF4-FFF2-40B4-BE49-F238E27FC236}">
                <a16:creationId xmlns:a16="http://schemas.microsoft.com/office/drawing/2014/main" xmlns="" id="{77BD0D63-4833-46AF-BF07-F5D68003D3AF}"/>
              </a:ext>
            </a:extLst>
          </p:cNvPr>
          <p:cNvSpPr txBox="1">
            <a:spLocks noChangeArrowheads="1"/>
          </p:cNvSpPr>
          <p:nvPr/>
        </p:nvSpPr>
        <p:spPr bwMode="auto">
          <a:xfrm>
            <a:off x="2626822" y="527573"/>
            <a:ext cx="69383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smtClean="0">
                <a:latin typeface="Century Gothic" panose="020B0502020202020204" pitchFamily="34" charset="0"/>
              </a:rPr>
              <a:t>1.  Prospecting Phase</a:t>
            </a:r>
            <a:endParaRPr lang="en-US" altLang="en-US" sz="4000" dirty="0">
              <a:latin typeface="Century Gothic" panose="020B0502020202020204" pitchFamily="34" charset="0"/>
            </a:endParaRPr>
          </a:p>
        </p:txBody>
      </p:sp>
      <p:pic>
        <p:nvPicPr>
          <p:cNvPr id="12" name="Picture 11"/>
          <p:cNvPicPr>
            <a:picLocks noChangeAspect="1"/>
          </p:cNvPicPr>
          <p:nvPr/>
        </p:nvPicPr>
        <p:blipFill rotWithShape="1">
          <a:blip r:embed="rId5"/>
          <a:srcRect b="25872"/>
          <a:stretch/>
        </p:blipFill>
        <p:spPr>
          <a:xfrm>
            <a:off x="6637692" y="1744059"/>
            <a:ext cx="4030308" cy="2767640"/>
          </a:xfrm>
          <a:prstGeom prst="rect">
            <a:avLst/>
          </a:prstGeom>
          <a:ln w="38100">
            <a:solidFill>
              <a:schemeClr val="bg1"/>
            </a:solidFill>
          </a:ln>
        </p:spPr>
      </p:pic>
      <p:pic>
        <p:nvPicPr>
          <p:cNvPr id="13" name="Picture 2" descr="Image result for shackleton crater"/>
          <p:cNvPicPr>
            <a:picLocks noChangeAspect="1" noChangeArrowheads="1"/>
          </p:cNvPicPr>
          <p:nvPr/>
        </p:nvPicPr>
        <p:blipFill rotWithShape="1">
          <a:blip r:embed="rId6">
            <a:extLst>
              <a:ext uri="{28A0092B-C50C-407E-A947-70E740481C1C}">
                <a14:useLocalDpi xmlns:a14="http://schemas.microsoft.com/office/drawing/2010/main" val="0"/>
              </a:ext>
            </a:extLst>
          </a:blip>
          <a:srcRect t="734" b="1401"/>
          <a:stretch/>
        </p:blipFill>
        <p:spPr bwMode="auto">
          <a:xfrm>
            <a:off x="1950763" y="2141621"/>
            <a:ext cx="4458671" cy="438227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grpSp>
        <p:nvGrpSpPr>
          <p:cNvPr id="47" name="Group 46"/>
          <p:cNvGrpSpPr/>
          <p:nvPr/>
        </p:nvGrpSpPr>
        <p:grpSpPr>
          <a:xfrm>
            <a:off x="8206128" y="3695189"/>
            <a:ext cx="497508" cy="168195"/>
            <a:chOff x="8288079" y="4237074"/>
            <a:chExt cx="606057" cy="207335"/>
          </a:xfrm>
        </p:grpSpPr>
        <p:cxnSp>
          <p:nvCxnSpPr>
            <p:cNvPr id="14" name="Straight Connector 13"/>
            <p:cNvCxnSpPr/>
            <p:nvPr/>
          </p:nvCxnSpPr>
          <p:spPr>
            <a:xfrm>
              <a:off x="8766544" y="4237074"/>
              <a:ext cx="127592" cy="1063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8288079" y="4237074"/>
              <a:ext cx="478465" cy="20733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6905626" y="2457450"/>
            <a:ext cx="1300502" cy="1405934"/>
            <a:chOff x="6703828" y="2711302"/>
            <a:chExt cx="1584251" cy="1733107"/>
          </a:xfrm>
        </p:grpSpPr>
        <p:cxnSp>
          <p:nvCxnSpPr>
            <p:cNvPr id="20" name="Straight Connector 19"/>
            <p:cNvCxnSpPr/>
            <p:nvPr/>
          </p:nvCxnSpPr>
          <p:spPr>
            <a:xfrm flipH="1" flipV="1">
              <a:off x="7979735" y="4343400"/>
              <a:ext cx="308344" cy="10100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777716" y="4157330"/>
              <a:ext cx="202019" cy="1860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7384312" y="4114800"/>
              <a:ext cx="393404" cy="4253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45079" y="3965944"/>
              <a:ext cx="239233" cy="1488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7145079" y="3157870"/>
              <a:ext cx="0" cy="8080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937744" y="2854842"/>
              <a:ext cx="207335" cy="3030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6703828" y="2711302"/>
              <a:ext cx="233916" cy="14354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8655630" y="3384676"/>
            <a:ext cx="48005" cy="396767"/>
            <a:chOff x="8835656" y="3854302"/>
            <a:chExt cx="58479" cy="489098"/>
          </a:xfrm>
        </p:grpSpPr>
        <p:cxnSp>
          <p:nvCxnSpPr>
            <p:cNvPr id="5" name="Straight Connector 4"/>
            <p:cNvCxnSpPr/>
            <p:nvPr/>
          </p:nvCxnSpPr>
          <p:spPr>
            <a:xfrm>
              <a:off x="8835656" y="4157330"/>
              <a:ext cx="58479" cy="1860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8835656" y="3854302"/>
              <a:ext cx="58479" cy="3030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050" name="Picture 2" descr="https://images.csmonitor.com/csmarchives/2009/09/MOON_P1.jpg?alias=standard_600x400"/>
          <p:cNvPicPr>
            <a:picLocks noChangeAspect="1" noChangeArrowheads="1"/>
          </p:cNvPicPr>
          <p:nvPr/>
        </p:nvPicPr>
        <p:blipFill rotWithShape="1">
          <a:blip r:embed="rId7">
            <a:extLst>
              <a:ext uri="{28A0092B-C50C-407E-A947-70E740481C1C}">
                <a14:useLocalDpi xmlns:a14="http://schemas.microsoft.com/office/drawing/2010/main" val="0"/>
              </a:ext>
            </a:extLst>
          </a:blip>
          <a:srcRect t="9250" b="25250"/>
          <a:stretch/>
        </p:blipFill>
        <p:spPr bwMode="auto">
          <a:xfrm>
            <a:off x="6637692" y="4874689"/>
            <a:ext cx="3697763" cy="1619910"/>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52" name="TextBox 1"/>
          <p:cNvSpPr txBox="1">
            <a:spLocks noChangeArrowheads="1"/>
          </p:cNvSpPr>
          <p:nvPr/>
        </p:nvSpPr>
        <p:spPr bwMode="auto">
          <a:xfrm>
            <a:off x="6573705" y="6510662"/>
            <a:ext cx="4904419"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i="1" dirty="0" smtClean="0">
                <a:solidFill>
                  <a:schemeClr val="bg1"/>
                </a:solidFill>
              </a:rPr>
              <a:t>Rim of Shackleton Crater south pole (NASA – LRO)</a:t>
            </a:r>
            <a:endParaRPr lang="en-US" altLang="en-US" i="1" dirty="0">
              <a:solidFill>
                <a:schemeClr val="bg1"/>
              </a:solidFill>
            </a:endParaRPr>
          </a:p>
        </p:txBody>
      </p:sp>
      <p:sp>
        <p:nvSpPr>
          <p:cNvPr id="53" name="TextBox 1"/>
          <p:cNvSpPr txBox="1">
            <a:spLocks noChangeArrowheads="1"/>
          </p:cNvSpPr>
          <p:nvPr/>
        </p:nvSpPr>
        <p:spPr bwMode="auto">
          <a:xfrm>
            <a:off x="2768796" y="6523172"/>
            <a:ext cx="369116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i="1" dirty="0" smtClean="0">
                <a:solidFill>
                  <a:schemeClr val="bg1"/>
                </a:solidFill>
              </a:rPr>
              <a:t>Shackleton Crater (NASA – LRO)</a:t>
            </a:r>
            <a:endParaRPr lang="en-US" altLang="en-US" i="1" dirty="0">
              <a:solidFill>
                <a:schemeClr val="bg1"/>
              </a:solidFill>
            </a:endParaRPr>
          </a:p>
        </p:txBody>
      </p:sp>
      <p:sp>
        <p:nvSpPr>
          <p:cNvPr id="54" name="TextBox 1"/>
          <p:cNvSpPr txBox="1">
            <a:spLocks noChangeArrowheads="1"/>
          </p:cNvSpPr>
          <p:nvPr/>
        </p:nvSpPr>
        <p:spPr bwMode="auto">
          <a:xfrm>
            <a:off x="6581723" y="4473313"/>
            <a:ext cx="4904419"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i="1" dirty="0" smtClean="0">
                <a:solidFill>
                  <a:schemeClr val="bg1"/>
                </a:solidFill>
              </a:rPr>
              <a:t>Concept for traverse path between sunlit peaks</a:t>
            </a:r>
            <a:endParaRPr lang="en-US" altLang="en-US" i="1" dirty="0">
              <a:solidFill>
                <a:schemeClr val="bg1"/>
              </a:solidFill>
            </a:endParaRPr>
          </a:p>
        </p:txBody>
      </p:sp>
      <p:sp>
        <p:nvSpPr>
          <p:cNvPr id="2" name="Oval 1"/>
          <p:cNvSpPr/>
          <p:nvPr/>
        </p:nvSpPr>
        <p:spPr>
          <a:xfrm>
            <a:off x="2554910" y="4772050"/>
            <a:ext cx="579422" cy="38777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2903253" y="4717622"/>
            <a:ext cx="91440" cy="9144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flipH="1">
            <a:off x="2035629" y="4974771"/>
            <a:ext cx="468088" cy="185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a:spLocks noChangeAspect="1"/>
          </p:cNvSpPr>
          <p:nvPr/>
        </p:nvSpPr>
        <p:spPr>
          <a:xfrm>
            <a:off x="1934426" y="5142165"/>
            <a:ext cx="91440" cy="91440"/>
          </a:xfrm>
          <a:prstGeom prst="ellipse">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42915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2" grpId="0" animBg="1"/>
      <p:bldP spid="26"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pic>
        <p:nvPicPr>
          <p:cNvPr id="2" name="Picture 1"/>
          <p:cNvPicPr>
            <a:picLocks noChangeAspect="1"/>
          </p:cNvPicPr>
          <p:nvPr/>
        </p:nvPicPr>
        <p:blipFill>
          <a:blip r:embed="rId4"/>
          <a:stretch>
            <a:fillRect/>
          </a:stretch>
        </p:blipFill>
        <p:spPr>
          <a:xfrm>
            <a:off x="1611651" y="1981993"/>
            <a:ext cx="8881565" cy="4249050"/>
          </a:xfrm>
          <a:prstGeom prst="rect">
            <a:avLst/>
          </a:prstGeom>
        </p:spPr>
      </p:pic>
      <p:sp>
        <p:nvSpPr>
          <p:cNvPr id="29" name="TextBox 1"/>
          <p:cNvSpPr txBox="1">
            <a:spLocks noChangeArrowheads="1"/>
          </p:cNvSpPr>
          <p:nvPr/>
        </p:nvSpPr>
        <p:spPr bwMode="auto">
          <a:xfrm>
            <a:off x="5626588" y="6225101"/>
            <a:ext cx="4859064"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i="1" dirty="0" smtClean="0">
                <a:solidFill>
                  <a:schemeClr val="bg1"/>
                </a:solidFill>
              </a:rPr>
              <a:t>Zuniga, et al, AIAA 2016 </a:t>
            </a:r>
            <a:endParaRPr lang="en-US" altLang="en-US" i="1" dirty="0">
              <a:solidFill>
                <a:schemeClr val="bg1"/>
              </a:solidFill>
            </a:endParaRPr>
          </a:p>
        </p:txBody>
      </p:sp>
      <p:sp>
        <p:nvSpPr>
          <p:cNvPr id="9" name="Rounded Rectangle 3">
            <a:extLst>
              <a:ext uri="{FF2B5EF4-FFF2-40B4-BE49-F238E27FC236}">
                <a16:creationId xmlns:a16="http://schemas.microsoft.com/office/drawing/2014/main" xmlns="" id="{73388C26-58D1-4A47-81CF-69DB01506EA4}"/>
              </a:ext>
            </a:extLst>
          </p:cNvPr>
          <p:cNvSpPr/>
          <p:nvPr/>
        </p:nvSpPr>
        <p:spPr>
          <a:xfrm>
            <a:off x="2626822" y="498612"/>
            <a:ext cx="6865406" cy="963239"/>
          </a:xfrm>
          <a:prstGeom prst="roundRect">
            <a:avLst/>
          </a:prstGeom>
          <a:solidFill>
            <a:schemeClr val="bg1">
              <a:alpha val="7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0" name="TextBox 9">
            <a:extLst>
              <a:ext uri="{FF2B5EF4-FFF2-40B4-BE49-F238E27FC236}">
                <a16:creationId xmlns:a16="http://schemas.microsoft.com/office/drawing/2014/main" xmlns="" id="{77BD0D63-4833-46AF-BF07-F5D68003D3AF}"/>
              </a:ext>
            </a:extLst>
          </p:cNvPr>
          <p:cNvSpPr txBox="1">
            <a:spLocks noChangeArrowheads="1"/>
          </p:cNvSpPr>
          <p:nvPr/>
        </p:nvSpPr>
        <p:spPr bwMode="auto">
          <a:xfrm>
            <a:off x="2626822" y="527573"/>
            <a:ext cx="69383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smtClean="0">
                <a:latin typeface="Century Gothic" panose="020B0502020202020204" pitchFamily="34" charset="0"/>
              </a:rPr>
              <a:t>1.  Prospecting Phase</a:t>
            </a:r>
            <a:endParaRPr lang="en-US" altLang="en-US" sz="4000" dirty="0">
              <a:latin typeface="Century Gothic" panose="020B0502020202020204" pitchFamily="34" charset="0"/>
            </a:endParaRPr>
          </a:p>
        </p:txBody>
      </p:sp>
    </p:spTree>
    <p:extLst>
      <p:ext uri="{BB962C8B-B14F-4D97-AF65-F5344CB8AC3E}">
        <p14:creationId xmlns:p14="http://schemas.microsoft.com/office/powerpoint/2010/main" val="194540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8CF7F4B2-7C25-451A-8DE1-571221A4E6FA}"/>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pic>
        <p:nvPicPr>
          <p:cNvPr id="1026" name="Picture 2" descr="http://www.developspace.info/images/cl1.png"/>
          <p:cNvPicPr>
            <a:picLocks noChangeAspect="1" noChangeArrowheads="1"/>
          </p:cNvPicPr>
          <p:nvPr/>
        </p:nvPicPr>
        <p:blipFill rotWithShape="1">
          <a:blip r:embed="rId4">
            <a:extLst>
              <a:ext uri="{28A0092B-C50C-407E-A947-70E740481C1C}">
                <a14:useLocalDpi xmlns:a14="http://schemas.microsoft.com/office/drawing/2010/main" val="0"/>
              </a:ext>
            </a:extLst>
          </a:blip>
          <a:srcRect t="4369"/>
          <a:stretch/>
        </p:blipFill>
        <p:spPr bwMode="auto">
          <a:xfrm>
            <a:off x="2202276" y="1568945"/>
            <a:ext cx="7781925" cy="488014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8" name="Rounded Rectangle 3">
            <a:extLst>
              <a:ext uri="{FF2B5EF4-FFF2-40B4-BE49-F238E27FC236}">
                <a16:creationId xmlns:a16="http://schemas.microsoft.com/office/drawing/2014/main" xmlns="" id="{73388C26-58D1-4A47-81CF-69DB01506EA4}"/>
              </a:ext>
            </a:extLst>
          </p:cNvPr>
          <p:cNvSpPr/>
          <p:nvPr/>
        </p:nvSpPr>
        <p:spPr>
          <a:xfrm>
            <a:off x="2667001" y="375880"/>
            <a:ext cx="6823900" cy="976670"/>
          </a:xfrm>
          <a:prstGeom prst="roundRect">
            <a:avLst/>
          </a:prstGeom>
          <a:solidFill>
            <a:schemeClr val="bg1">
              <a:alpha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9" name="TextBox 8">
            <a:extLst>
              <a:ext uri="{FF2B5EF4-FFF2-40B4-BE49-F238E27FC236}">
                <a16:creationId xmlns:a16="http://schemas.microsoft.com/office/drawing/2014/main" xmlns="" id="{77BD0D63-4833-46AF-BF07-F5D68003D3AF}"/>
              </a:ext>
            </a:extLst>
          </p:cNvPr>
          <p:cNvSpPr txBox="1">
            <a:spLocks noChangeArrowheads="1"/>
          </p:cNvSpPr>
          <p:nvPr/>
        </p:nvSpPr>
        <p:spPr bwMode="auto">
          <a:xfrm>
            <a:off x="0" y="417102"/>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2</a:t>
            </a:r>
            <a:r>
              <a:rPr lang="en-US" altLang="en-US" sz="4800" b="1" dirty="0" smtClean="0">
                <a:latin typeface="Century Gothic" panose="020B0502020202020204" pitchFamily="34" charset="0"/>
              </a:rPr>
              <a:t>.  </a:t>
            </a:r>
            <a:r>
              <a:rPr lang="en-US" altLang="en-US" sz="4800" b="1" dirty="0" err="1" smtClean="0">
                <a:latin typeface="Century Gothic" panose="020B0502020202020204" pitchFamily="34" charset="0"/>
              </a:rPr>
              <a:t>Telerobotic</a:t>
            </a:r>
            <a:r>
              <a:rPr lang="en-US" altLang="en-US" sz="4800" b="1" dirty="0">
                <a:latin typeface="Century Gothic" panose="020B0502020202020204" pitchFamily="34" charset="0"/>
              </a:rPr>
              <a:t> </a:t>
            </a:r>
            <a:r>
              <a:rPr lang="en-US" altLang="en-US" sz="4800" b="1" dirty="0" smtClean="0">
                <a:latin typeface="Century Gothic" panose="020B0502020202020204" pitchFamily="34" charset="0"/>
              </a:rPr>
              <a:t>Phase</a:t>
            </a:r>
            <a:endParaRPr lang="en-US" altLang="en-US" sz="4000" dirty="0">
              <a:latin typeface="Century Gothic" panose="020B0502020202020204" pitchFamily="34" charset="0"/>
            </a:endParaRPr>
          </a:p>
        </p:txBody>
      </p:sp>
      <p:sp>
        <p:nvSpPr>
          <p:cNvPr id="10" name="TextBox 1"/>
          <p:cNvSpPr txBox="1">
            <a:spLocks noChangeArrowheads="1"/>
          </p:cNvSpPr>
          <p:nvPr/>
        </p:nvSpPr>
        <p:spPr bwMode="auto">
          <a:xfrm>
            <a:off x="2202276" y="6440542"/>
            <a:ext cx="778192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i="1" dirty="0" smtClean="0">
                <a:solidFill>
                  <a:schemeClr val="bg1"/>
                </a:solidFill>
              </a:rPr>
              <a:t>Concept for an initial ice-harvesting operation</a:t>
            </a:r>
            <a:endParaRPr lang="en-US" altLang="en-US" i="1" dirty="0">
              <a:solidFill>
                <a:schemeClr val="bg1"/>
              </a:solidFill>
            </a:endParaRPr>
          </a:p>
        </p:txBody>
      </p:sp>
      <p:pic>
        <p:nvPicPr>
          <p:cNvPr id="2" name="Picture 1"/>
          <p:cNvPicPr>
            <a:picLocks noChangeAspect="1"/>
          </p:cNvPicPr>
          <p:nvPr/>
        </p:nvPicPr>
        <p:blipFill>
          <a:blip r:embed="rId5"/>
          <a:stretch>
            <a:fillRect/>
          </a:stretch>
        </p:blipFill>
        <p:spPr>
          <a:xfrm>
            <a:off x="6001167" y="4878680"/>
            <a:ext cx="451757" cy="451757"/>
          </a:xfrm>
          <a:prstGeom prst="rect">
            <a:avLst/>
          </a:prstGeom>
        </p:spPr>
      </p:pic>
    </p:spTree>
    <p:extLst>
      <p:ext uri="{BB962C8B-B14F-4D97-AF65-F5344CB8AC3E}">
        <p14:creationId xmlns:p14="http://schemas.microsoft.com/office/powerpoint/2010/main" val="154500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pic>
        <p:nvPicPr>
          <p:cNvPr id="12" name="Picture 11">
            <a:extLst>
              <a:ext uri="{FF2B5EF4-FFF2-40B4-BE49-F238E27FC236}">
                <a16:creationId xmlns:a16="http://schemas.microsoft.com/office/drawing/2014/main" xmlns="" id="{E5847175-B57D-46E3-9C64-BCD97358026C}"/>
              </a:ext>
            </a:extLst>
          </p:cNvPr>
          <p:cNvPicPr>
            <a:picLocks noChangeAspect="1"/>
          </p:cNvPicPr>
          <p:nvPr/>
        </p:nvPicPr>
        <p:blipFill>
          <a:blip r:embed="rId5"/>
          <a:stretch>
            <a:fillRect/>
          </a:stretch>
        </p:blipFill>
        <p:spPr>
          <a:xfrm>
            <a:off x="521677" y="2407828"/>
            <a:ext cx="4049636" cy="3323123"/>
          </a:xfrm>
          <a:prstGeom prst="rect">
            <a:avLst/>
          </a:prstGeom>
          <a:ln w="38100">
            <a:solidFill>
              <a:schemeClr val="bg1"/>
            </a:solidFill>
          </a:ln>
        </p:spPr>
      </p:pic>
      <p:pic>
        <p:nvPicPr>
          <p:cNvPr id="6146" name="Picture 2" descr="http://www.developspace.info/images/iceharves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7473" y="2407828"/>
            <a:ext cx="6409630" cy="332312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10" name="Rounded Rectangle 3">
            <a:extLst>
              <a:ext uri="{FF2B5EF4-FFF2-40B4-BE49-F238E27FC236}">
                <a16:creationId xmlns:a16="http://schemas.microsoft.com/office/drawing/2014/main" xmlns="" id="{73388C26-58D1-4A47-81CF-69DB01506EA4}"/>
              </a:ext>
            </a:extLst>
          </p:cNvPr>
          <p:cNvSpPr/>
          <p:nvPr/>
        </p:nvSpPr>
        <p:spPr>
          <a:xfrm>
            <a:off x="2667001" y="375880"/>
            <a:ext cx="6823900" cy="976670"/>
          </a:xfrm>
          <a:prstGeom prst="roundRect">
            <a:avLst/>
          </a:prstGeom>
          <a:solidFill>
            <a:schemeClr val="bg1">
              <a:alpha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1" name="TextBox 10">
            <a:extLst>
              <a:ext uri="{FF2B5EF4-FFF2-40B4-BE49-F238E27FC236}">
                <a16:creationId xmlns:a16="http://schemas.microsoft.com/office/drawing/2014/main" xmlns="" id="{77BD0D63-4833-46AF-BF07-F5D68003D3AF}"/>
              </a:ext>
            </a:extLst>
          </p:cNvPr>
          <p:cNvSpPr txBox="1">
            <a:spLocks noChangeArrowheads="1"/>
          </p:cNvSpPr>
          <p:nvPr/>
        </p:nvSpPr>
        <p:spPr bwMode="auto">
          <a:xfrm>
            <a:off x="0" y="417102"/>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2</a:t>
            </a:r>
            <a:r>
              <a:rPr lang="en-US" altLang="en-US" sz="4800" b="1" dirty="0" smtClean="0">
                <a:latin typeface="Century Gothic" panose="020B0502020202020204" pitchFamily="34" charset="0"/>
              </a:rPr>
              <a:t>.  </a:t>
            </a:r>
            <a:r>
              <a:rPr lang="en-US" altLang="en-US" sz="4800" b="1" dirty="0" err="1" smtClean="0">
                <a:latin typeface="Century Gothic" panose="020B0502020202020204" pitchFamily="34" charset="0"/>
              </a:rPr>
              <a:t>Telerobotic</a:t>
            </a:r>
            <a:r>
              <a:rPr lang="en-US" altLang="en-US" sz="4800" b="1" dirty="0">
                <a:latin typeface="Century Gothic" panose="020B0502020202020204" pitchFamily="34" charset="0"/>
              </a:rPr>
              <a:t> </a:t>
            </a:r>
            <a:r>
              <a:rPr lang="en-US" altLang="en-US" sz="4800" b="1" dirty="0" smtClean="0">
                <a:latin typeface="Century Gothic" panose="020B0502020202020204" pitchFamily="34" charset="0"/>
              </a:rPr>
              <a:t>Phase</a:t>
            </a:r>
            <a:endParaRPr lang="en-US" altLang="en-US" sz="4000" dirty="0">
              <a:latin typeface="Century Gothic" panose="020B0502020202020204" pitchFamily="34" charset="0"/>
            </a:endParaRPr>
          </a:p>
        </p:txBody>
      </p:sp>
      <p:sp>
        <p:nvSpPr>
          <p:cNvPr id="13" name="TextBox 1"/>
          <p:cNvSpPr txBox="1">
            <a:spLocks noChangeArrowheads="1"/>
          </p:cNvSpPr>
          <p:nvPr/>
        </p:nvSpPr>
        <p:spPr bwMode="auto">
          <a:xfrm>
            <a:off x="5115403" y="5767047"/>
            <a:ext cx="369116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i="1" dirty="0" smtClean="0">
                <a:solidFill>
                  <a:schemeClr val="bg1"/>
                </a:solidFill>
              </a:rPr>
              <a:t>Concept for an Ice Harvester</a:t>
            </a:r>
            <a:endParaRPr lang="en-US" altLang="en-US" i="1" dirty="0">
              <a:solidFill>
                <a:schemeClr val="bg1"/>
              </a:solidFill>
            </a:endParaRPr>
          </a:p>
        </p:txBody>
      </p:sp>
      <p:sp>
        <p:nvSpPr>
          <p:cNvPr id="14" name="TextBox 1"/>
          <p:cNvSpPr txBox="1">
            <a:spLocks noChangeArrowheads="1"/>
          </p:cNvSpPr>
          <p:nvPr/>
        </p:nvSpPr>
        <p:spPr bwMode="auto">
          <a:xfrm>
            <a:off x="925475" y="5779557"/>
            <a:ext cx="369116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r>
              <a:rPr lang="en-US" altLang="en-US" i="1" dirty="0" smtClean="0">
                <a:solidFill>
                  <a:schemeClr val="bg1"/>
                </a:solidFill>
              </a:rPr>
              <a:t>XEUS </a:t>
            </a:r>
            <a:r>
              <a:rPr lang="en-US" altLang="en-US" i="1" dirty="0">
                <a:solidFill>
                  <a:schemeClr val="bg1"/>
                </a:solidFill>
              </a:rPr>
              <a:t>l</a:t>
            </a:r>
            <a:r>
              <a:rPr lang="en-US" altLang="en-US" i="1" dirty="0" smtClean="0">
                <a:solidFill>
                  <a:schemeClr val="bg1"/>
                </a:solidFill>
              </a:rPr>
              <a:t>ander – crew (ULA)</a:t>
            </a:r>
            <a:endParaRPr lang="en-US" altLang="en-US" i="1" dirty="0">
              <a:solidFill>
                <a:schemeClr val="bg1"/>
              </a:solidFill>
            </a:endParaRPr>
          </a:p>
        </p:txBody>
      </p:sp>
    </p:spTree>
    <p:extLst>
      <p:ext uri="{BB962C8B-B14F-4D97-AF65-F5344CB8AC3E}">
        <p14:creationId xmlns:p14="http://schemas.microsoft.com/office/powerpoint/2010/main" val="202138986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CF7F4B2-7C25-451A-8DE1-571221A4E6F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8000" contrast="33000"/>
                    </a14:imgEffect>
                  </a14:imgLayer>
                </a14:imgProps>
              </a:ext>
            </a:extLst>
          </a:blip>
          <a:srcRect t="11236" r="3546" b="34784"/>
          <a:stretch/>
        </p:blipFill>
        <p:spPr>
          <a:xfrm>
            <a:off x="0" y="0"/>
            <a:ext cx="12192000" cy="6857999"/>
          </a:xfrm>
          <a:prstGeom prst="rect">
            <a:avLst/>
          </a:prstGeom>
        </p:spPr>
      </p:pic>
      <p:sp>
        <p:nvSpPr>
          <p:cNvPr id="10" name="Rounded Rectangle 3">
            <a:extLst>
              <a:ext uri="{FF2B5EF4-FFF2-40B4-BE49-F238E27FC236}">
                <a16:creationId xmlns:a16="http://schemas.microsoft.com/office/drawing/2014/main" xmlns="" id="{73388C26-58D1-4A47-81CF-69DB01506EA4}"/>
              </a:ext>
            </a:extLst>
          </p:cNvPr>
          <p:cNvSpPr/>
          <p:nvPr/>
        </p:nvSpPr>
        <p:spPr>
          <a:xfrm>
            <a:off x="2667001" y="375880"/>
            <a:ext cx="6823900" cy="976670"/>
          </a:xfrm>
          <a:prstGeom prst="roundRect">
            <a:avLst/>
          </a:prstGeom>
          <a:solidFill>
            <a:schemeClr val="bg1">
              <a:alpha val="9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p>
        </p:txBody>
      </p:sp>
      <p:sp>
        <p:nvSpPr>
          <p:cNvPr id="11" name="TextBox 10">
            <a:extLst>
              <a:ext uri="{FF2B5EF4-FFF2-40B4-BE49-F238E27FC236}">
                <a16:creationId xmlns:a16="http://schemas.microsoft.com/office/drawing/2014/main" xmlns="" id="{77BD0D63-4833-46AF-BF07-F5D68003D3AF}"/>
              </a:ext>
            </a:extLst>
          </p:cNvPr>
          <p:cNvSpPr txBox="1">
            <a:spLocks noChangeArrowheads="1"/>
          </p:cNvSpPr>
          <p:nvPr/>
        </p:nvSpPr>
        <p:spPr bwMode="auto">
          <a:xfrm>
            <a:off x="0" y="417102"/>
            <a:ext cx="1219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pPr>
            <a:r>
              <a:rPr lang="en-US" altLang="en-US" sz="4800" b="1" dirty="0">
                <a:latin typeface="Century Gothic" panose="020B0502020202020204" pitchFamily="34" charset="0"/>
              </a:rPr>
              <a:t>2</a:t>
            </a:r>
            <a:r>
              <a:rPr lang="en-US" altLang="en-US" sz="4800" b="1" dirty="0" smtClean="0">
                <a:latin typeface="Century Gothic" panose="020B0502020202020204" pitchFamily="34" charset="0"/>
              </a:rPr>
              <a:t>.  </a:t>
            </a:r>
            <a:r>
              <a:rPr lang="en-US" altLang="en-US" sz="4800" b="1" dirty="0" err="1" smtClean="0">
                <a:latin typeface="Century Gothic" panose="020B0502020202020204" pitchFamily="34" charset="0"/>
              </a:rPr>
              <a:t>Telerobotic</a:t>
            </a:r>
            <a:r>
              <a:rPr lang="en-US" altLang="en-US" sz="4800" b="1" dirty="0">
                <a:latin typeface="Century Gothic" panose="020B0502020202020204" pitchFamily="34" charset="0"/>
              </a:rPr>
              <a:t> </a:t>
            </a:r>
            <a:r>
              <a:rPr lang="en-US" altLang="en-US" sz="4800" b="1" dirty="0" smtClean="0">
                <a:latin typeface="Century Gothic" panose="020B0502020202020204" pitchFamily="34" charset="0"/>
              </a:rPr>
              <a:t>Phase</a:t>
            </a:r>
            <a:endParaRPr lang="en-US" altLang="en-US" sz="4000" dirty="0">
              <a:latin typeface="Century Gothic" panose="020B0502020202020204" pitchFamily="34" charset="0"/>
            </a:endParaRPr>
          </a:p>
        </p:txBody>
      </p:sp>
      <p:pic>
        <p:nvPicPr>
          <p:cNvPr id="2" name="Picture 1"/>
          <p:cNvPicPr>
            <a:picLocks noChangeAspect="1"/>
          </p:cNvPicPr>
          <p:nvPr/>
        </p:nvPicPr>
        <p:blipFill>
          <a:blip r:embed="rId5"/>
          <a:stretch>
            <a:fillRect/>
          </a:stretch>
        </p:blipFill>
        <p:spPr>
          <a:xfrm>
            <a:off x="273672" y="2462709"/>
            <a:ext cx="4381633" cy="2900859"/>
          </a:xfrm>
          <a:prstGeom prst="rect">
            <a:avLst/>
          </a:prstGeom>
        </p:spPr>
      </p:pic>
      <p:pic>
        <p:nvPicPr>
          <p:cNvPr id="3" name="Picture 2"/>
          <p:cNvPicPr>
            <a:picLocks noChangeAspect="1"/>
          </p:cNvPicPr>
          <p:nvPr/>
        </p:nvPicPr>
        <p:blipFill>
          <a:blip r:embed="rId6"/>
          <a:stretch>
            <a:fillRect/>
          </a:stretch>
        </p:blipFill>
        <p:spPr>
          <a:xfrm>
            <a:off x="4914178" y="2462708"/>
            <a:ext cx="3861768" cy="2900859"/>
          </a:xfrm>
          <a:prstGeom prst="rect">
            <a:avLst/>
          </a:prstGeom>
        </p:spPr>
      </p:pic>
      <p:pic>
        <p:nvPicPr>
          <p:cNvPr id="4" name="Picture 3"/>
          <p:cNvPicPr>
            <a:picLocks noChangeAspect="1"/>
          </p:cNvPicPr>
          <p:nvPr/>
        </p:nvPicPr>
        <p:blipFill>
          <a:blip r:embed="rId7"/>
          <a:stretch>
            <a:fillRect/>
          </a:stretch>
        </p:blipFill>
        <p:spPr>
          <a:xfrm>
            <a:off x="9021171" y="2462709"/>
            <a:ext cx="2835116" cy="2900859"/>
          </a:xfrm>
          <a:prstGeom prst="rect">
            <a:avLst/>
          </a:prstGeom>
        </p:spPr>
      </p:pic>
      <p:sp>
        <p:nvSpPr>
          <p:cNvPr id="15" name="TextBox 1"/>
          <p:cNvSpPr txBox="1">
            <a:spLocks noChangeArrowheads="1"/>
          </p:cNvSpPr>
          <p:nvPr/>
        </p:nvSpPr>
        <p:spPr bwMode="auto">
          <a:xfrm>
            <a:off x="4914178" y="5556790"/>
            <a:ext cx="3861768"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7" tIns="45718" rIns="91437" bIns="45718">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i="1" dirty="0" smtClean="0">
                <a:solidFill>
                  <a:schemeClr val="bg1"/>
                </a:solidFill>
              </a:rPr>
              <a:t>Duke</a:t>
            </a:r>
            <a:r>
              <a:rPr lang="en-US" altLang="en-US" i="1" dirty="0" smtClean="0">
                <a:solidFill>
                  <a:schemeClr val="bg1"/>
                </a:solidFill>
              </a:rPr>
              <a:t>, et al, AIAA 1998 </a:t>
            </a:r>
            <a:endParaRPr lang="en-US" altLang="en-US" i="1" dirty="0">
              <a:solidFill>
                <a:schemeClr val="bg1"/>
              </a:solidFill>
            </a:endParaRPr>
          </a:p>
        </p:txBody>
      </p:sp>
    </p:spTree>
    <p:extLst>
      <p:ext uri="{BB962C8B-B14F-4D97-AF65-F5344CB8AC3E}">
        <p14:creationId xmlns:p14="http://schemas.microsoft.com/office/powerpoint/2010/main" val="1184439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707</Words>
  <Application>Microsoft Office PowerPoint</Application>
  <PresentationFormat>Widescreen</PresentationFormat>
  <Paragraphs>108</Paragraphs>
  <Slides>23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Candara</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Loma Linda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llulibpub</dc:creator>
  <cp:lastModifiedBy>LLU SPH Computer Center (LLU)</cp:lastModifiedBy>
  <cp:revision>61</cp:revision>
  <dcterms:created xsi:type="dcterms:W3CDTF">2018-02-23T02:18:24Z</dcterms:created>
  <dcterms:modified xsi:type="dcterms:W3CDTF">2018-06-11T00:44:08Z</dcterms:modified>
</cp:coreProperties>
</file>