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92" r:id="rId2"/>
    <p:sldId id="1021" r:id="rId3"/>
    <p:sldId id="1018" r:id="rId4"/>
    <p:sldId id="1150" r:id="rId5"/>
    <p:sldId id="1159" r:id="rId6"/>
    <p:sldId id="1160" r:id="rId7"/>
    <p:sldId id="1167" r:id="rId8"/>
    <p:sldId id="1165" r:id="rId9"/>
    <p:sldId id="1166" r:id="rId10"/>
    <p:sldId id="1164" r:id="rId11"/>
    <p:sldId id="1168" r:id="rId12"/>
    <p:sldId id="1206" r:id="rId13"/>
    <p:sldId id="1171" r:id="rId14"/>
    <p:sldId id="1174" r:id="rId15"/>
    <p:sldId id="1175" r:id="rId16"/>
    <p:sldId id="1173" r:id="rId17"/>
    <p:sldId id="1170" r:id="rId18"/>
    <p:sldId id="1169" r:id="rId19"/>
    <p:sldId id="1172" r:id="rId20"/>
    <p:sldId id="1178" r:id="rId21"/>
    <p:sldId id="1181" r:id="rId22"/>
    <p:sldId id="1180" r:id="rId23"/>
    <p:sldId id="1207" r:id="rId24"/>
    <p:sldId id="1179" r:id="rId25"/>
    <p:sldId id="1184" r:id="rId26"/>
    <p:sldId id="1187" r:id="rId27"/>
    <p:sldId id="1188" r:id="rId28"/>
    <p:sldId id="1201" r:id="rId29"/>
    <p:sldId id="1199" r:id="rId30"/>
    <p:sldId id="1190" r:id="rId31"/>
    <p:sldId id="1192" r:id="rId32"/>
    <p:sldId id="1191" r:id="rId33"/>
    <p:sldId id="1193" r:id="rId34"/>
    <p:sldId id="1200" r:id="rId35"/>
    <p:sldId id="1185" r:id="rId36"/>
    <p:sldId id="1197" r:id="rId37"/>
    <p:sldId id="1198" r:id="rId38"/>
    <p:sldId id="1189" r:id="rId39"/>
    <p:sldId id="1194" r:id="rId40"/>
    <p:sldId id="1195" r:id="rId41"/>
    <p:sldId id="1202" r:id="rId42"/>
    <p:sldId id="1162" r:id="rId43"/>
    <p:sldId id="1203" r:id="rId44"/>
    <p:sldId id="1204" r:id="rId45"/>
    <p:sldId id="1205" r:id="rId46"/>
    <p:sldId id="1182" r:id="rId47"/>
    <p:sldId id="1183" r:id="rId48"/>
    <p:sldId id="1010" r:id="rId49"/>
    <p:sldId id="1161" r:id="rId50"/>
    <p:sldId id="1208" r:id="rId5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20" autoAdjust="0"/>
    <p:restoredTop sz="95182" autoAdjust="0"/>
  </p:normalViewPr>
  <p:slideViewPr>
    <p:cSldViewPr>
      <p:cViewPr varScale="1">
        <p:scale>
          <a:sx n="72" d="100"/>
          <a:sy n="72" d="100"/>
        </p:scale>
        <p:origin x="60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8AC075-41E8-41CB-AF82-662C7D4E90F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1BF67B9-7843-462F-9417-E21E936FDA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88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E9730B-4B85-4B68-A22A-05221898847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0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19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512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749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633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529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3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971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68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516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98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075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66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355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717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942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73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8305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739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47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910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708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20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570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763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40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405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4B854B-707D-4332-A6F8-5CEFBBF15645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04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99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4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036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51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67B9-7843-462F-9417-E21E936FDA6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17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7F4E-3C7A-4FFD-819E-9700F8A2D11B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73D5-868C-48DF-AC61-EF3714995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283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35F2E-5D72-443A-B49C-DB64C402B29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F1F30-14D0-4BEC-835B-B24A70085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50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AA23-30FA-4B7A-8A16-7663679D539F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FC3D5-BF3F-41DE-9DCA-0E00770E0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2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F35A-AE57-4764-B497-68427B1055E8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D4C40-A593-42FF-9049-DFB37FF31A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85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1965-E342-4AAD-80B5-58F65BB9DE52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633DD-0D4B-4F35-B9D6-2CBDC71ED3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9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236E8-FF91-44C6-B8CC-5AD63D68062A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71EA6-8D6D-44E7-B22F-10C369E10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993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42948-2997-40D1-A34A-B201E03FCD29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B9B3-8A49-407F-AF81-01F9C5AD9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69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37959-C35F-49B8-AA39-3817DC60D2E4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5CC3-5066-4D28-925B-7289FEFBF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2464E-3AF6-4677-B0D3-AF81B7AB8854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41D94-B68F-431D-A95A-E85F56DF9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75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7AB5-C7F9-42D4-B7EE-AE1E5CA9DAF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55552-A1A3-4E96-93D0-AD3F39609F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37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5BBF-71D4-4164-B8F4-A145D6623A00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3FEADD-C15F-4076-869A-3E5A41FC4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74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4AFDB0-765C-4503-9E5E-BF7AD6385C53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AF8828-73B6-4C2C-AA09-F2B2ED660EF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57400" y="1117600"/>
            <a:ext cx="8077200" cy="2006600"/>
          </a:xfrm>
          <a:prstGeom prst="roundRect">
            <a:avLst/>
          </a:prstGeom>
          <a:solidFill>
            <a:schemeClr val="bg1">
              <a:alpha val="84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524000" y="1198564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 dirty="0">
                <a:latin typeface="Century Gothic" panose="020B0502020202020204" pitchFamily="34" charset="0"/>
              </a:rPr>
              <a:t>Comparing Lunar &amp; Martian Greenhouses</a:t>
            </a:r>
            <a:endParaRPr lang="en-US" alt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2053" name="Picture 2" descr="C:\Users\llulibpub\Desktop\plata_do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2819401" y="3962400"/>
            <a:ext cx="1681163" cy="20066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4572000" y="4038600"/>
            <a:ext cx="555625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DevelopSpace.info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DougSpace007@gmail.com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909-557-7483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114800" y="381000"/>
            <a:ext cx="4038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Solar Panels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1BAB3DBB-1E69-4374-B793-0E2F6621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396" y="2733001"/>
            <a:ext cx="683070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Payload mass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Energy conversion losses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33343CD-6A8D-4DDA-B86A-7754890B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73740"/>
            <a:ext cx="91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523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572000" y="381000"/>
            <a:ext cx="312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270298-E43D-4ED1-A05D-B13456DB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791" y="1864686"/>
            <a:ext cx="7272617" cy="433805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827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572000" y="381000"/>
            <a:ext cx="3124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Analysis</a:t>
            </a:r>
          </a:p>
        </p:txBody>
      </p:sp>
      <p:pic>
        <p:nvPicPr>
          <p:cNvPr id="3074" name="Picture 2" descr="Image result for bryce meyer space">
            <a:extLst>
              <a:ext uri="{FF2B5EF4-FFF2-40B4-BE49-F238E27FC236}">
                <a16:creationId xmlns:a16="http://schemas.microsoft.com/office/drawing/2014/main" id="{035B4D73-18FA-48FD-9A8C-FD2F9F8C9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46" y="3124200"/>
            <a:ext cx="1714500" cy="17145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obert zubrin">
            <a:extLst>
              <a:ext uri="{FF2B5EF4-FFF2-40B4-BE49-F238E27FC236}">
                <a16:creationId xmlns:a16="http://schemas.microsoft.com/office/drawing/2014/main" id="{BF353243-65AE-47B9-8543-814ABB245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124200"/>
            <a:ext cx="1748137" cy="17526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91;p1">
            <a:extLst>
              <a:ext uri="{FF2B5EF4-FFF2-40B4-BE49-F238E27FC236}">
                <a16:creationId xmlns:a16="http://schemas.microsoft.com/office/drawing/2014/main" id="{90262DA0-196A-4885-A162-AFD1FCE80D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236" b="5245"/>
          <a:stretch/>
        </p:blipFill>
        <p:spPr>
          <a:xfrm>
            <a:off x="5181600" y="3124200"/>
            <a:ext cx="1681164" cy="1714501"/>
          </a:xfrm>
          <a:prstGeom prst="rect">
            <a:avLst/>
          </a:prstGeom>
          <a:noFill/>
          <a:ln w="635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8848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495800" y="381000"/>
            <a:ext cx="3276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Complex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8306A-A518-4B6B-B0D6-1761AF993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5" y="2285999"/>
            <a:ext cx="4944415" cy="342899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B9865-E5E3-4D86-8320-A6B7B2509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86000"/>
            <a:ext cx="6021566" cy="3429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4171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038600" y="381000"/>
            <a:ext cx="4191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Other Factors</a:t>
            </a:r>
          </a:p>
        </p:txBody>
      </p:sp>
      <p:pic>
        <p:nvPicPr>
          <p:cNvPr id="6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FD361F6E-26E4-413B-AE6D-68AEFA9C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0723" b="11658"/>
          <a:stretch/>
        </p:blipFill>
        <p:spPr bwMode="auto">
          <a:xfrm>
            <a:off x="457200" y="1905001"/>
            <a:ext cx="5234181" cy="41737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FD361F6E-26E4-413B-AE6D-68AEFA9C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0723" b="11658"/>
          <a:stretch/>
        </p:blipFill>
        <p:spPr bwMode="auto">
          <a:xfrm>
            <a:off x="457200" y="1905001"/>
            <a:ext cx="5234181" cy="41737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8648E-C623-423F-91CC-20469B1B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7"/>
          <a:stretch/>
        </p:blipFill>
        <p:spPr>
          <a:xfrm>
            <a:off x="6092301" y="1905000"/>
            <a:ext cx="2716289" cy="417377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BE87360E-48D4-499E-B09A-AB477E2310A1}"/>
              </a:ext>
            </a:extLst>
          </p:cNvPr>
          <p:cNvSpPr/>
          <p:nvPr/>
        </p:nvSpPr>
        <p:spPr>
          <a:xfrm>
            <a:off x="4038600" y="381000"/>
            <a:ext cx="4191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3C4E3F6-70C7-42B7-974E-6B65E1ED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Other Factors</a:t>
            </a:r>
          </a:p>
        </p:txBody>
      </p:sp>
    </p:spTree>
    <p:extLst>
      <p:ext uri="{BB962C8B-B14F-4D97-AF65-F5344CB8AC3E}">
        <p14:creationId xmlns:p14="http://schemas.microsoft.com/office/powerpoint/2010/main" val="73645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FD361F6E-26E4-413B-AE6D-68AEFA9C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0723" b="11658"/>
          <a:stretch/>
        </p:blipFill>
        <p:spPr bwMode="auto">
          <a:xfrm>
            <a:off x="457200" y="1905001"/>
            <a:ext cx="5234181" cy="41737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DB8DB-9616-4299-97FD-A43D7410E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9"/>
          <a:stretch/>
        </p:blipFill>
        <p:spPr>
          <a:xfrm>
            <a:off x="8844049" y="1905000"/>
            <a:ext cx="2908750" cy="24765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8648E-C623-423F-91CC-20469B1B7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7"/>
          <a:stretch/>
        </p:blipFill>
        <p:spPr>
          <a:xfrm>
            <a:off x="6092301" y="1905000"/>
            <a:ext cx="2716289" cy="417377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7A63B800-E2BA-429F-ABC4-0C51B723B6D7}"/>
              </a:ext>
            </a:extLst>
          </p:cNvPr>
          <p:cNvSpPr/>
          <p:nvPr/>
        </p:nvSpPr>
        <p:spPr>
          <a:xfrm>
            <a:off x="4038600" y="381000"/>
            <a:ext cx="4191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2DB4221-856A-4493-91A5-D9D7AB4DD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Other Factors</a:t>
            </a:r>
          </a:p>
        </p:txBody>
      </p:sp>
    </p:spTree>
    <p:extLst>
      <p:ext uri="{BB962C8B-B14F-4D97-AF65-F5344CB8AC3E}">
        <p14:creationId xmlns:p14="http://schemas.microsoft.com/office/powerpoint/2010/main" val="47863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FD361F6E-26E4-413B-AE6D-68AEFA9C5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0723" b="11658"/>
          <a:stretch/>
        </p:blipFill>
        <p:spPr bwMode="auto">
          <a:xfrm>
            <a:off x="457200" y="1905001"/>
            <a:ext cx="5234181" cy="417377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BDB8DB-9616-4299-97FD-A43D7410E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9"/>
          <a:stretch/>
        </p:blipFill>
        <p:spPr>
          <a:xfrm>
            <a:off x="8844049" y="1905000"/>
            <a:ext cx="2908750" cy="248722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FBDE2E-5C7B-408D-89AE-D5FE37D39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845" y="4396748"/>
            <a:ext cx="2905954" cy="168655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8648E-C623-423F-91CC-20469B1B7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7"/>
          <a:stretch/>
        </p:blipFill>
        <p:spPr>
          <a:xfrm>
            <a:off x="6092301" y="1905000"/>
            <a:ext cx="2716289" cy="4173779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7FF203C5-6842-44D0-96E1-342A347DC8A5}"/>
              </a:ext>
            </a:extLst>
          </p:cNvPr>
          <p:cNvSpPr/>
          <p:nvPr/>
        </p:nvSpPr>
        <p:spPr>
          <a:xfrm>
            <a:off x="4038600" y="381000"/>
            <a:ext cx="41910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F20DEA1-E242-4D2B-B571-C98508059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Other Factors</a:t>
            </a:r>
          </a:p>
        </p:txBody>
      </p:sp>
    </p:spTree>
    <p:extLst>
      <p:ext uri="{BB962C8B-B14F-4D97-AF65-F5344CB8AC3E}">
        <p14:creationId xmlns:p14="http://schemas.microsoft.com/office/powerpoint/2010/main" val="4213931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733800" y="381000"/>
            <a:ext cx="48006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Two Questions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540E00E-984A-4B84-B791-AE575A88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396" y="2733001"/>
            <a:ext cx="683070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What is the better location?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What is the optimal choice for a Martian greenhouse?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5E09F00-5530-40C5-81CB-779B8F969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773740"/>
            <a:ext cx="91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sz="40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45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Fair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26FEB-2F74-4312-92A3-5CED4148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81200"/>
            <a:ext cx="6438900" cy="402431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25675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62400" y="2438400"/>
            <a:ext cx="43434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971800" y="2548578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279592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Compare What?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5BDB95B-B013-4871-AE27-24732FA7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89525"/>
            <a:ext cx="5867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What are the proposed designs of the lunar and Martian greenhouses that we are going to compare?</a:t>
            </a:r>
          </a:p>
        </p:txBody>
      </p:sp>
      <p:pic>
        <p:nvPicPr>
          <p:cNvPr id="1026" name="Picture 2" descr="Image result for straw man">
            <a:extLst>
              <a:ext uri="{FF2B5EF4-FFF2-40B4-BE49-F238E27FC236}">
                <a16:creationId xmlns:a16="http://schemas.microsoft.com/office/drawing/2014/main" id="{1A60F5A3-816C-4B5A-8BAD-0D312A0C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4800600" cy="32004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470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Compare What?</a:t>
            </a:r>
          </a:p>
        </p:txBody>
      </p:sp>
      <p:pic>
        <p:nvPicPr>
          <p:cNvPr id="5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CBB03845-90EB-4673-B4B3-F6DD4A70E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0723" b="11658"/>
          <a:stretch/>
        </p:blipFill>
        <p:spPr bwMode="auto">
          <a:xfrm>
            <a:off x="797512" y="2054077"/>
            <a:ext cx="4782147" cy="381332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CC4F6A-704C-4650-ACCB-0C750D4104B6}"/>
              </a:ext>
            </a:extLst>
          </p:cNvPr>
          <p:cNvGrpSpPr/>
          <p:nvPr/>
        </p:nvGrpSpPr>
        <p:grpSpPr>
          <a:xfrm>
            <a:off x="6428720" y="2054078"/>
            <a:ext cx="5029200" cy="3816646"/>
            <a:chOff x="6477000" y="2895600"/>
            <a:chExt cx="3208546" cy="2975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7B1F0A-3644-4A6F-BAB1-62EE35E04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1981" r="35385"/>
            <a:stretch/>
          </p:blipFill>
          <p:spPr>
            <a:xfrm>
              <a:off x="6477000" y="2895600"/>
              <a:ext cx="3200400" cy="2975123"/>
            </a:xfrm>
            <a:prstGeom prst="rect">
              <a:avLst/>
            </a:prstGeom>
            <a:ln w="63500"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A0D2EC-A819-4E9C-A841-F79F9FF97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r="55476"/>
            <a:stretch/>
          </p:blipFill>
          <p:spPr>
            <a:xfrm rot="348720">
              <a:off x="8634018" y="3410203"/>
              <a:ext cx="1051528" cy="1225275"/>
            </a:xfrm>
            <a:prstGeom prst="rect">
              <a:avLst/>
            </a:prstGeom>
            <a:ln w="63500">
              <a:noFill/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8512232-80E6-49CF-8096-F6DCA538F061}"/>
              </a:ext>
            </a:extLst>
          </p:cNvPr>
          <p:cNvSpPr/>
          <p:nvPr/>
        </p:nvSpPr>
        <p:spPr>
          <a:xfrm>
            <a:off x="6400800" y="2018565"/>
            <a:ext cx="5044352" cy="3848835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8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Compare What?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82FBC26-F737-4182-BB9D-F017880AC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7461770" cy="42672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86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78EB8-DBA2-4A29-B5C5-38B8BA7B4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00" b="81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6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Compare What?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8F5798-2620-4C4F-AAC6-C40361570A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963984"/>
            <a:ext cx="4513016" cy="45130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09C19F5-D083-43DB-976C-0FAD63DE3E3B}"/>
              </a:ext>
            </a:extLst>
          </p:cNvPr>
          <p:cNvSpPr/>
          <p:nvPr/>
        </p:nvSpPr>
        <p:spPr>
          <a:xfrm>
            <a:off x="2895600" y="4038600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A578D1-E754-4870-8865-BA1F4F8E7CF3}"/>
              </a:ext>
            </a:extLst>
          </p:cNvPr>
          <p:cNvSpPr/>
          <p:nvPr/>
        </p:nvSpPr>
        <p:spPr>
          <a:xfrm>
            <a:off x="7620000" y="4038600"/>
            <a:ext cx="2438400" cy="2057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CAE78-41E6-4737-AB93-E64502005E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2275" y="2095500"/>
            <a:ext cx="4210050" cy="4191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99AE5C-A4B9-43D0-A92E-8A222BDA28FC}"/>
              </a:ext>
            </a:extLst>
          </p:cNvPr>
          <p:cNvSpPr/>
          <p:nvPr/>
        </p:nvSpPr>
        <p:spPr>
          <a:xfrm>
            <a:off x="1268766" y="1981200"/>
            <a:ext cx="4436816" cy="443681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0F5C3F-89BA-4664-9907-F49B5843769B}"/>
              </a:ext>
            </a:extLst>
          </p:cNvPr>
          <p:cNvSpPr/>
          <p:nvPr/>
        </p:nvSpPr>
        <p:spPr>
          <a:xfrm>
            <a:off x="6764584" y="2040184"/>
            <a:ext cx="4158650" cy="4246316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D3DB8A-59A5-46FE-907F-E684EF227FCD}"/>
              </a:ext>
            </a:extLst>
          </p:cNvPr>
          <p:cNvSpPr/>
          <p:nvPr/>
        </p:nvSpPr>
        <p:spPr>
          <a:xfrm>
            <a:off x="8763000" y="1922756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DDBA33-8706-4BA9-B24A-D8B644B6D6CA}"/>
              </a:ext>
            </a:extLst>
          </p:cNvPr>
          <p:cNvSpPr/>
          <p:nvPr/>
        </p:nvSpPr>
        <p:spPr>
          <a:xfrm>
            <a:off x="8763000" y="6172200"/>
            <a:ext cx="228600" cy="228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76600" y="2438400"/>
            <a:ext cx="5715000" cy="21336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133600" y="2548578"/>
            <a:ext cx="8001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The Notional</a:t>
            </a:r>
            <a:br>
              <a:rPr lang="en-US" altLang="en-US" sz="6000" b="1" dirty="0">
                <a:latin typeface="Century Gothic" panose="020B0502020202020204" pitchFamily="34" charset="0"/>
              </a:rPr>
            </a:br>
            <a:r>
              <a:rPr lang="en-US" altLang="en-US" sz="6000" b="1" dirty="0">
                <a:latin typeface="Century Gothic" panose="020B0502020202020204" pitchFamily="34" charset="0"/>
              </a:rPr>
              <a:t>Greenhouses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2922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548D88FB-8FD3-4F1E-872B-BBD3E9A9C018}"/>
              </a:ext>
            </a:extLst>
          </p:cNvPr>
          <p:cNvSpPr/>
          <p:nvPr/>
        </p:nvSpPr>
        <p:spPr>
          <a:xfrm rot="10800000">
            <a:off x="533400" y="3886200"/>
            <a:ext cx="1981200" cy="533400"/>
          </a:xfrm>
          <a:prstGeom prst="trapezoid">
            <a:avLst>
              <a:gd name="adj" fmla="val 366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AC371466-3D50-4449-BF61-A4DC2C862816}"/>
              </a:ext>
            </a:extLst>
          </p:cNvPr>
          <p:cNvSpPr/>
          <p:nvPr/>
        </p:nvSpPr>
        <p:spPr>
          <a:xfrm rot="10800000">
            <a:off x="9692936" y="3886200"/>
            <a:ext cx="1981200" cy="533400"/>
          </a:xfrm>
          <a:prstGeom prst="trapezoid">
            <a:avLst>
              <a:gd name="adj" fmla="val 49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B5AE179-B273-4032-914B-911BB47CAED2}"/>
              </a:ext>
            </a:extLst>
          </p:cNvPr>
          <p:cNvSpPr/>
          <p:nvPr/>
        </p:nvSpPr>
        <p:spPr>
          <a:xfrm>
            <a:off x="25146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35473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CE3BD8B-A917-45ED-9DF3-C107E7E519CF}"/>
              </a:ext>
            </a:extLst>
          </p:cNvPr>
          <p:cNvCxnSpPr>
            <a:cxnSpLocks/>
          </p:cNvCxnSpPr>
          <p:nvPr/>
        </p:nvCxnSpPr>
        <p:spPr>
          <a:xfrm>
            <a:off x="3581400" y="2286000"/>
            <a:ext cx="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D6E41-AA92-4C91-A27D-50D52AF048A5}"/>
              </a:ext>
            </a:extLst>
          </p:cNvPr>
          <p:cNvCxnSpPr/>
          <p:nvPr/>
        </p:nvCxnSpPr>
        <p:spPr>
          <a:xfrm>
            <a:off x="5105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2DFF7A-9F06-44C5-AD03-C777933EA6FD}"/>
              </a:ext>
            </a:extLst>
          </p:cNvPr>
          <p:cNvCxnSpPr/>
          <p:nvPr/>
        </p:nvCxnSpPr>
        <p:spPr>
          <a:xfrm>
            <a:off x="8763000" y="2209801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B816-66C6-47F0-938C-0B187CF7B662}"/>
              </a:ext>
            </a:extLst>
          </p:cNvPr>
          <p:cNvCxnSpPr/>
          <p:nvPr/>
        </p:nvCxnSpPr>
        <p:spPr>
          <a:xfrm>
            <a:off x="7010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B429D05-33DB-4EBE-843D-EF0D1690BFFA}"/>
              </a:ext>
            </a:extLst>
          </p:cNvPr>
          <p:cNvSpPr/>
          <p:nvPr/>
        </p:nvSpPr>
        <p:spPr>
          <a:xfrm rot="2919623">
            <a:off x="3125770" y="213064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6288E-5570-48DF-A4F4-69432D50B72E}"/>
              </a:ext>
            </a:extLst>
          </p:cNvPr>
          <p:cNvSpPr/>
          <p:nvPr/>
        </p:nvSpPr>
        <p:spPr>
          <a:xfrm rot="2919623">
            <a:off x="3963970" y="212186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206C3E-99B3-464E-9DA9-CC87D1F74992}"/>
              </a:ext>
            </a:extLst>
          </p:cNvPr>
          <p:cNvSpPr/>
          <p:nvPr/>
        </p:nvSpPr>
        <p:spPr>
          <a:xfrm rot="2919623">
            <a:off x="4875478" y="217133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406BDA-A401-42A3-869C-3D12022110C9}"/>
              </a:ext>
            </a:extLst>
          </p:cNvPr>
          <p:cNvSpPr/>
          <p:nvPr/>
        </p:nvSpPr>
        <p:spPr>
          <a:xfrm rot="2919623">
            <a:off x="5713678" y="214479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8EAFEC-3A0C-4145-8260-D945F409C09E}"/>
              </a:ext>
            </a:extLst>
          </p:cNvPr>
          <p:cNvSpPr/>
          <p:nvPr/>
        </p:nvSpPr>
        <p:spPr>
          <a:xfrm rot="2919623">
            <a:off x="6557662" y="211289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72B291-FA63-4F56-9FC3-5EB4C087A2FA}"/>
              </a:ext>
            </a:extLst>
          </p:cNvPr>
          <p:cNvSpPr/>
          <p:nvPr/>
        </p:nvSpPr>
        <p:spPr>
          <a:xfrm rot="2919623">
            <a:off x="7395862" y="216245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EE5947-A536-495F-AA78-41BA13829913}"/>
              </a:ext>
            </a:extLst>
          </p:cNvPr>
          <p:cNvSpPr/>
          <p:nvPr/>
        </p:nvSpPr>
        <p:spPr>
          <a:xfrm rot="2919623">
            <a:off x="8307370" y="214470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11C536-5CD0-43D7-9D85-9BCA56154566}"/>
              </a:ext>
            </a:extLst>
          </p:cNvPr>
          <p:cNvGrpSpPr/>
          <p:nvPr/>
        </p:nvGrpSpPr>
        <p:grpSpPr>
          <a:xfrm>
            <a:off x="3555504" y="3200400"/>
            <a:ext cx="5283696" cy="533400"/>
            <a:chOff x="3547368" y="3505200"/>
            <a:chExt cx="5283696" cy="533400"/>
          </a:xfrm>
        </p:grpSpPr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A6C79C4B-D200-42D3-8330-B4AAE7940213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A35837F2-59B2-4A0C-94A0-DAFDC2B75206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F4A1D539-D9E2-41B1-BC5F-D2C751B94B94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37EEB701-E794-443B-9A52-57C5B1E5E0BF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A3B294E2-4202-4B85-AE98-9CED4F47A009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37B54DD0-DECD-4B85-BBEF-D9424B211AD3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16148DC0-81B9-421F-9848-AC3F1837AFFD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D8C1607E-5242-49F0-84D4-8CA18B4327E8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F9CB324B-8A85-4432-938B-0725BD07EDAF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8A126E02-EA35-4334-A1F8-FC56722BA6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EBA13997-C649-40EC-A9D4-BA6F54433A99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595B3A30-403F-4BA9-A4DF-0B477E6ACD07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EDA89D1F-7388-45A7-9F38-C876FEE70705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xplosion: 8 Points 59">
              <a:extLst>
                <a:ext uri="{FF2B5EF4-FFF2-40B4-BE49-F238E27FC236}">
                  <a16:creationId xmlns:a16="http://schemas.microsoft.com/office/drawing/2014/main" id="{6A4D0FB9-9813-442C-B369-50D53DB52E28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5F89D949-2AFA-44B4-AFD5-46C5AE130033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man clipart black and white">
            <a:extLst>
              <a:ext uri="{FF2B5EF4-FFF2-40B4-BE49-F238E27FC236}">
                <a16:creationId xmlns:a16="http://schemas.microsoft.com/office/drawing/2014/main" id="{2CFA9ABE-70A0-4DC1-A8BF-054CF3C37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59436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186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35473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2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7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Relevant Factors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768222"/>
              </p:ext>
            </p:extLst>
          </p:nvPr>
        </p:nvGraphicFramePr>
        <p:xfrm>
          <a:off x="762000" y="1752600"/>
          <a:ext cx="10972800" cy="457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91627593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MARS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Poles (PELs)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Equatorial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20m x 20m x 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36m x 36m x 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Pancake-shaped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Quonset hut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Metals from regolith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Plastics from 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Shielding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Regolith covering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Nothing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Plant / Harvest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By crew in greenhouse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Trays transported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By crew in greenhouse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Trays transported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60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89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505200" y="550532"/>
            <a:ext cx="5105400" cy="1090613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895600" y="584200"/>
            <a:ext cx="632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Overview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19400" y="2157414"/>
            <a:ext cx="7239000" cy="40147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505200" y="2451080"/>
            <a:ext cx="678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How the debate got started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Is sunlight the deciding issue?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Specifying greenhouse designs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Identifying the relevant factors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Comparing the relevant factors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latin typeface="Candara" panose="020E0502030303020204" pitchFamily="34" charset="0"/>
              </a:rPr>
              <a:t>The ideal Martian greenhouse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124200" y="2555319"/>
            <a:ext cx="9144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  <a:endParaRPr lang="en-US" altLang="en-US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Wingdings" panose="05000000000000000000" pitchFamily="2" charset="2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4061877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812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-271347" y="3875049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rapezoid 33">
            <a:extLst>
              <a:ext uri="{FF2B5EF4-FFF2-40B4-BE49-F238E27FC236}">
                <a16:creationId xmlns:a16="http://schemas.microsoft.com/office/drawing/2014/main" id="{1CF9D188-A076-4686-9F2E-B3944D50225D}"/>
              </a:ext>
            </a:extLst>
          </p:cNvPr>
          <p:cNvSpPr/>
          <p:nvPr/>
        </p:nvSpPr>
        <p:spPr>
          <a:xfrm>
            <a:off x="-937260" y="2491669"/>
            <a:ext cx="4518660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BBBD85-1A78-4CC9-8184-DCBF4B4C3902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240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637AD71-AD56-433A-B5FD-4C03C55A72CE}"/>
              </a:ext>
            </a:extLst>
          </p:cNvPr>
          <p:cNvSpPr/>
          <p:nvPr/>
        </p:nvSpPr>
        <p:spPr>
          <a:xfrm>
            <a:off x="727968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6C5CBFE9-72B1-4137-9467-47053D8A716C}"/>
              </a:ext>
            </a:extLst>
          </p:cNvPr>
          <p:cNvSpPr/>
          <p:nvPr/>
        </p:nvSpPr>
        <p:spPr>
          <a:xfrm>
            <a:off x="1040166" y="318782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51BBB330-4CEB-4709-8A1B-1E923E462578}"/>
              </a:ext>
            </a:extLst>
          </p:cNvPr>
          <p:cNvSpPr/>
          <p:nvPr/>
        </p:nvSpPr>
        <p:spPr>
          <a:xfrm>
            <a:off x="14478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83A51471-20D2-409A-92C2-39648E9BA509}"/>
              </a:ext>
            </a:extLst>
          </p:cNvPr>
          <p:cNvSpPr/>
          <p:nvPr/>
        </p:nvSpPr>
        <p:spPr>
          <a:xfrm>
            <a:off x="17866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95B2C7EC-4E22-414B-A904-02836BDBD40A}"/>
              </a:ext>
            </a:extLst>
          </p:cNvPr>
          <p:cNvSpPr/>
          <p:nvPr/>
        </p:nvSpPr>
        <p:spPr>
          <a:xfrm>
            <a:off x="21336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35324BC0-848D-4938-A963-F62C0ECABA65}"/>
              </a:ext>
            </a:extLst>
          </p:cNvPr>
          <p:cNvSpPr/>
          <p:nvPr/>
        </p:nvSpPr>
        <p:spPr>
          <a:xfrm>
            <a:off x="24724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829D3E2E-095D-4CC6-9341-5E0D366B9E2F}"/>
              </a:ext>
            </a:extLst>
          </p:cNvPr>
          <p:cNvSpPr/>
          <p:nvPr/>
        </p:nvSpPr>
        <p:spPr>
          <a:xfrm>
            <a:off x="28534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07C0740-610A-4864-B44C-614E0466FDD2}"/>
              </a:ext>
            </a:extLst>
          </p:cNvPr>
          <p:cNvSpPr/>
          <p:nvPr/>
        </p:nvSpPr>
        <p:spPr>
          <a:xfrm>
            <a:off x="31922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14FE7F6B-9BFD-467A-ADC9-50B86DD202EB}"/>
              </a:ext>
            </a:extLst>
          </p:cNvPr>
          <p:cNvSpPr/>
          <p:nvPr/>
        </p:nvSpPr>
        <p:spPr>
          <a:xfrm>
            <a:off x="34290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72D0493A-0049-4ED7-87A3-A4B3F35F6C63}"/>
              </a:ext>
            </a:extLst>
          </p:cNvPr>
          <p:cNvSpPr/>
          <p:nvPr/>
        </p:nvSpPr>
        <p:spPr>
          <a:xfrm>
            <a:off x="37678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982875A5-20F7-4B1D-A119-32D413797858}"/>
              </a:ext>
            </a:extLst>
          </p:cNvPr>
          <p:cNvSpPr/>
          <p:nvPr/>
        </p:nvSpPr>
        <p:spPr>
          <a:xfrm>
            <a:off x="41488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24F1F0BC-AC6C-47E9-8852-EC603CEA3D5D}"/>
              </a:ext>
            </a:extLst>
          </p:cNvPr>
          <p:cNvSpPr/>
          <p:nvPr/>
        </p:nvSpPr>
        <p:spPr>
          <a:xfrm>
            <a:off x="44876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DE80B29D-C086-4F08-99D8-0AFF8C1BEA8D}"/>
              </a:ext>
            </a:extLst>
          </p:cNvPr>
          <p:cNvSpPr/>
          <p:nvPr/>
        </p:nvSpPr>
        <p:spPr>
          <a:xfrm>
            <a:off x="48346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48089D58-2B74-43D8-8C31-4634600C0FD1}"/>
              </a:ext>
            </a:extLst>
          </p:cNvPr>
          <p:cNvSpPr/>
          <p:nvPr/>
        </p:nvSpPr>
        <p:spPr>
          <a:xfrm>
            <a:off x="51734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5A0701D2-17DC-4C30-A78A-EDAD1C2C6326}"/>
              </a:ext>
            </a:extLst>
          </p:cNvPr>
          <p:cNvSpPr/>
          <p:nvPr/>
        </p:nvSpPr>
        <p:spPr>
          <a:xfrm>
            <a:off x="55544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74942F-4934-4057-9913-93AAD45CA079}"/>
              </a:ext>
            </a:extLst>
          </p:cNvPr>
          <p:cNvSpPr/>
          <p:nvPr/>
        </p:nvSpPr>
        <p:spPr>
          <a:xfrm>
            <a:off x="914400" y="2998434"/>
            <a:ext cx="5181600" cy="25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CB574-C770-4882-9C06-177E67F76C7E}"/>
              </a:ext>
            </a:extLst>
          </p:cNvPr>
          <p:cNvSpPr/>
          <p:nvPr/>
        </p:nvSpPr>
        <p:spPr>
          <a:xfrm>
            <a:off x="7079944" y="2998435"/>
            <a:ext cx="768656" cy="2604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DFBB85F2-75FF-4662-8558-6D230524620C}"/>
              </a:ext>
            </a:extLst>
          </p:cNvPr>
          <p:cNvSpPr/>
          <p:nvPr/>
        </p:nvSpPr>
        <p:spPr>
          <a:xfrm rot="18407519">
            <a:off x="6771448" y="2751343"/>
            <a:ext cx="540792" cy="32772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909D3F3F-786D-4858-9A8D-0452686970CB}"/>
              </a:ext>
            </a:extLst>
          </p:cNvPr>
          <p:cNvSpPr/>
          <p:nvPr/>
        </p:nvSpPr>
        <p:spPr>
          <a:xfrm rot="3074459">
            <a:off x="5798233" y="2682409"/>
            <a:ext cx="540792" cy="327729"/>
          </a:xfrm>
          <a:prstGeom prst="trapezoid">
            <a:avLst>
              <a:gd name="adj" fmla="val 399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422791-E1A8-431A-B760-737EE5C32331}"/>
              </a:ext>
            </a:extLst>
          </p:cNvPr>
          <p:cNvSpPr/>
          <p:nvPr/>
        </p:nvSpPr>
        <p:spPr>
          <a:xfrm>
            <a:off x="1066800" y="3253669"/>
            <a:ext cx="416512" cy="3277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166CD1-4D29-4661-96C6-E0F0E55E3B5F}"/>
              </a:ext>
            </a:extLst>
          </p:cNvPr>
          <p:cNvSpPr/>
          <p:nvPr/>
        </p:nvSpPr>
        <p:spPr>
          <a:xfrm>
            <a:off x="1125244" y="3595454"/>
            <a:ext cx="345889" cy="2286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8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637AD71-AD56-433A-B5FD-4C03C55A72CE}"/>
              </a:ext>
            </a:extLst>
          </p:cNvPr>
          <p:cNvSpPr/>
          <p:nvPr/>
        </p:nvSpPr>
        <p:spPr>
          <a:xfrm>
            <a:off x="727968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6C5CBFE9-72B1-4137-9467-47053D8A716C}"/>
              </a:ext>
            </a:extLst>
          </p:cNvPr>
          <p:cNvSpPr/>
          <p:nvPr/>
        </p:nvSpPr>
        <p:spPr>
          <a:xfrm>
            <a:off x="1087245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51BBB330-4CEB-4709-8A1B-1E923E462578}"/>
              </a:ext>
            </a:extLst>
          </p:cNvPr>
          <p:cNvSpPr/>
          <p:nvPr/>
        </p:nvSpPr>
        <p:spPr>
          <a:xfrm>
            <a:off x="14478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83A51471-20D2-409A-92C2-39648E9BA509}"/>
              </a:ext>
            </a:extLst>
          </p:cNvPr>
          <p:cNvSpPr/>
          <p:nvPr/>
        </p:nvSpPr>
        <p:spPr>
          <a:xfrm>
            <a:off x="17866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95B2C7EC-4E22-414B-A904-02836BDBD40A}"/>
              </a:ext>
            </a:extLst>
          </p:cNvPr>
          <p:cNvSpPr/>
          <p:nvPr/>
        </p:nvSpPr>
        <p:spPr>
          <a:xfrm>
            <a:off x="21336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35324BC0-848D-4938-A963-F62C0ECABA65}"/>
              </a:ext>
            </a:extLst>
          </p:cNvPr>
          <p:cNvSpPr/>
          <p:nvPr/>
        </p:nvSpPr>
        <p:spPr>
          <a:xfrm>
            <a:off x="24724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829D3E2E-095D-4CC6-9341-5E0D366B9E2F}"/>
              </a:ext>
            </a:extLst>
          </p:cNvPr>
          <p:cNvSpPr/>
          <p:nvPr/>
        </p:nvSpPr>
        <p:spPr>
          <a:xfrm>
            <a:off x="28534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07C0740-610A-4864-B44C-614E0466FDD2}"/>
              </a:ext>
            </a:extLst>
          </p:cNvPr>
          <p:cNvSpPr/>
          <p:nvPr/>
        </p:nvSpPr>
        <p:spPr>
          <a:xfrm>
            <a:off x="31922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14FE7F6B-9BFD-467A-ADC9-50B86DD202EB}"/>
              </a:ext>
            </a:extLst>
          </p:cNvPr>
          <p:cNvSpPr/>
          <p:nvPr/>
        </p:nvSpPr>
        <p:spPr>
          <a:xfrm>
            <a:off x="3429000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72D0493A-0049-4ED7-87A3-A4B3F35F6C63}"/>
              </a:ext>
            </a:extLst>
          </p:cNvPr>
          <p:cNvSpPr/>
          <p:nvPr/>
        </p:nvSpPr>
        <p:spPr>
          <a:xfrm>
            <a:off x="37678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982875A5-20F7-4B1D-A119-32D413797858}"/>
              </a:ext>
            </a:extLst>
          </p:cNvPr>
          <p:cNvSpPr/>
          <p:nvPr/>
        </p:nvSpPr>
        <p:spPr>
          <a:xfrm>
            <a:off x="41488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24F1F0BC-AC6C-47E9-8852-EC603CEA3D5D}"/>
              </a:ext>
            </a:extLst>
          </p:cNvPr>
          <p:cNvSpPr/>
          <p:nvPr/>
        </p:nvSpPr>
        <p:spPr>
          <a:xfrm>
            <a:off x="44876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DE80B29D-C086-4F08-99D8-0AFF8C1BEA8D}"/>
              </a:ext>
            </a:extLst>
          </p:cNvPr>
          <p:cNvSpPr/>
          <p:nvPr/>
        </p:nvSpPr>
        <p:spPr>
          <a:xfrm>
            <a:off x="4834632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48089D58-2B74-43D8-8C31-4634600C0FD1}"/>
              </a:ext>
            </a:extLst>
          </p:cNvPr>
          <p:cNvSpPr/>
          <p:nvPr/>
        </p:nvSpPr>
        <p:spPr>
          <a:xfrm>
            <a:off x="51734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5A0701D2-17DC-4C30-A78A-EDAD1C2C6326}"/>
              </a:ext>
            </a:extLst>
          </p:cNvPr>
          <p:cNvSpPr/>
          <p:nvPr/>
        </p:nvSpPr>
        <p:spPr>
          <a:xfrm>
            <a:off x="5554464" y="3505200"/>
            <a:ext cx="457200" cy="533400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974942F-4934-4057-9913-93AAD45CA079}"/>
              </a:ext>
            </a:extLst>
          </p:cNvPr>
          <p:cNvSpPr/>
          <p:nvPr/>
        </p:nvSpPr>
        <p:spPr>
          <a:xfrm>
            <a:off x="914400" y="2998434"/>
            <a:ext cx="5181600" cy="258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8CB574-C770-4882-9C06-177E67F76C7E}"/>
              </a:ext>
            </a:extLst>
          </p:cNvPr>
          <p:cNvSpPr/>
          <p:nvPr/>
        </p:nvSpPr>
        <p:spPr>
          <a:xfrm>
            <a:off x="7079944" y="2998435"/>
            <a:ext cx="768656" cy="2604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DFBB85F2-75FF-4662-8558-6D230524620C}"/>
              </a:ext>
            </a:extLst>
          </p:cNvPr>
          <p:cNvSpPr/>
          <p:nvPr/>
        </p:nvSpPr>
        <p:spPr>
          <a:xfrm rot="18407519">
            <a:off x="6771448" y="2751343"/>
            <a:ext cx="540792" cy="32772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909D3F3F-786D-4858-9A8D-0452686970CB}"/>
              </a:ext>
            </a:extLst>
          </p:cNvPr>
          <p:cNvSpPr/>
          <p:nvPr/>
        </p:nvSpPr>
        <p:spPr>
          <a:xfrm rot="3074459">
            <a:off x="5798233" y="2682409"/>
            <a:ext cx="540792" cy="327729"/>
          </a:xfrm>
          <a:prstGeom prst="trapezoid">
            <a:avLst>
              <a:gd name="adj" fmla="val 3997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7BEF1BD-F932-4AEC-810A-E26CA77E2A5E}"/>
              </a:ext>
            </a:extLst>
          </p:cNvPr>
          <p:cNvGrpSpPr/>
          <p:nvPr/>
        </p:nvGrpSpPr>
        <p:grpSpPr>
          <a:xfrm>
            <a:off x="1358015" y="3048000"/>
            <a:ext cx="258842" cy="609600"/>
            <a:chOff x="1358014" y="381000"/>
            <a:chExt cx="535835" cy="1261947"/>
          </a:xfrm>
        </p:grpSpPr>
        <p:sp>
          <p:nvSpPr>
            <p:cNvPr id="8" name="Chord 7">
              <a:extLst>
                <a:ext uri="{FF2B5EF4-FFF2-40B4-BE49-F238E27FC236}">
                  <a16:creationId xmlns:a16="http://schemas.microsoft.com/office/drawing/2014/main" id="{7C116EF9-782E-4FF5-958D-5A4F3DA0C838}"/>
                </a:ext>
              </a:extLst>
            </p:cNvPr>
            <p:cNvSpPr/>
            <p:nvPr/>
          </p:nvSpPr>
          <p:spPr>
            <a:xfrm>
              <a:off x="1447800" y="381000"/>
              <a:ext cx="338832" cy="838200"/>
            </a:xfrm>
            <a:prstGeom prst="chord">
              <a:avLst>
                <a:gd name="adj1" fmla="val 143884"/>
                <a:gd name="adj2" fmla="val 1063219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71EE3A-607F-433F-94B9-2368D27950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1600" y="914400"/>
              <a:ext cx="96645" cy="381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D2EEAEA-50C5-4F9C-B3A8-7E965F864EB8}"/>
                </a:ext>
              </a:extLst>
            </p:cNvPr>
            <p:cNvCxnSpPr>
              <a:cxnSpLocks/>
            </p:cNvCxnSpPr>
            <p:nvPr/>
          </p:nvCxnSpPr>
          <p:spPr>
            <a:xfrm>
              <a:off x="1727863" y="892098"/>
              <a:ext cx="165986" cy="4002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8196AF2-F6DA-446C-BC67-7EFE603BF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97204" y="1241502"/>
              <a:ext cx="96645" cy="381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855D3C-71FF-4B0B-8CA6-3FC446261106}"/>
                </a:ext>
              </a:extLst>
            </p:cNvPr>
            <p:cNvCxnSpPr>
              <a:cxnSpLocks/>
            </p:cNvCxnSpPr>
            <p:nvPr/>
          </p:nvCxnSpPr>
          <p:spPr>
            <a:xfrm>
              <a:off x="1358014" y="1242718"/>
              <a:ext cx="165986" cy="4002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8061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Relevant Factors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110053"/>
              </p:ext>
            </p:extLst>
          </p:nvPr>
        </p:nvGraphicFramePr>
        <p:xfrm>
          <a:off x="762000" y="1752600"/>
          <a:ext cx="10972800" cy="400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91627593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MARS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Lighting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Magenta 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Direct sunlight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ISRU PV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Sun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Sunlight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90% of day = 1,240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50% - 15% = 250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Conversion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15% 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Plant 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Hydroponic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Hydroponic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542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Comparing Apples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/>
        </p:nvGraphicFramePr>
        <p:xfrm>
          <a:off x="761999" y="1752600"/>
          <a:ext cx="5029201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04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1071797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MARS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PV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1.20x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CO2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N2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Plastic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3.00x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regolith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Conversion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5.00x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305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/>
        </p:nvGraphicFramePr>
        <p:xfrm>
          <a:off x="761999" y="1752600"/>
          <a:ext cx="5029201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04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1071797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MARS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PV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1.20x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CO2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N2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Plastic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3.00x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regolith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Conversion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5.00x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32377C-D0B4-4985-9A32-9A472739EA92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1752600"/>
          <a:ext cx="464820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MOON</a:t>
                      </a:r>
                      <a:endParaRPr lang="en-US" sz="2800" b="1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3D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3.00x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Solar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Magenta 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1.33x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Daylight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2.25x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Teleoperations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9A2FD42A-127A-44E0-A71C-3F984D6C8E1B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08A8212-B515-4081-AC33-7C9CC958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Comparing Apples</a:t>
            </a:r>
          </a:p>
        </p:txBody>
      </p:sp>
    </p:spTree>
    <p:extLst>
      <p:ext uri="{BB962C8B-B14F-4D97-AF65-F5344CB8AC3E}">
        <p14:creationId xmlns:p14="http://schemas.microsoft.com/office/powerpoint/2010/main" val="3218865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/>
        </p:nvGraphicFramePr>
        <p:xfrm>
          <a:off x="761999" y="1752600"/>
          <a:ext cx="5029201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404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1071797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MARS</a:t>
                      </a:r>
                      <a:endParaRPr lang="en-US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PV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1.20x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CO2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N2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1.05x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Plastic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3.00x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No regolith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1.10x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Conversion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5.00x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32377C-D0B4-4985-9A32-9A472739EA92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1752600"/>
          <a:ext cx="4648200" cy="40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MOON</a:t>
                      </a:r>
                      <a:endParaRPr lang="en-US" sz="2800" b="1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3D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3.00x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Solar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Magenta 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1.33x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Daylight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2.25x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Teleoperations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2.00x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  Quicker roundtrips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   79x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A27E4A0B-8C50-40A1-800D-2651A2DD0ED7}"/>
              </a:ext>
            </a:extLst>
          </p:cNvPr>
          <p:cNvSpPr/>
          <p:nvPr/>
        </p:nvSpPr>
        <p:spPr>
          <a:xfrm>
            <a:off x="3200400" y="381000"/>
            <a:ext cx="5867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DE383BFB-A78D-44F3-BE7F-3B3007008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Comparing Apples</a:t>
            </a:r>
          </a:p>
        </p:txBody>
      </p:sp>
    </p:spTree>
    <p:extLst>
      <p:ext uri="{BB962C8B-B14F-4D97-AF65-F5344CB8AC3E}">
        <p14:creationId xmlns:p14="http://schemas.microsoft.com/office/powerpoint/2010/main" val="1195762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76600" y="2438400"/>
            <a:ext cx="5715000" cy="21336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133600" y="2548578"/>
            <a:ext cx="8001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Better</a:t>
            </a:r>
            <a:br>
              <a:rPr lang="en-US" altLang="en-US" sz="6000" b="1" dirty="0">
                <a:latin typeface="Century Gothic" panose="020B0502020202020204" pitchFamily="34" charset="0"/>
              </a:rPr>
            </a:br>
            <a:r>
              <a:rPr lang="en-US" altLang="en-US" sz="6000" b="1" dirty="0">
                <a:latin typeface="Century Gothic" panose="020B0502020202020204" pitchFamily="34" charset="0"/>
              </a:rPr>
              <a:t>Greenhouses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648652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548D88FB-8FD3-4F1E-872B-BBD3E9A9C018}"/>
              </a:ext>
            </a:extLst>
          </p:cNvPr>
          <p:cNvSpPr/>
          <p:nvPr/>
        </p:nvSpPr>
        <p:spPr>
          <a:xfrm rot="10800000">
            <a:off x="533400" y="3886200"/>
            <a:ext cx="1981200" cy="533400"/>
          </a:xfrm>
          <a:prstGeom prst="trapezoid">
            <a:avLst>
              <a:gd name="adj" fmla="val 366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AC371466-3D50-4449-BF61-A4DC2C862816}"/>
              </a:ext>
            </a:extLst>
          </p:cNvPr>
          <p:cNvSpPr/>
          <p:nvPr/>
        </p:nvSpPr>
        <p:spPr>
          <a:xfrm rot="10800000">
            <a:off x="9692936" y="3886200"/>
            <a:ext cx="1981200" cy="533400"/>
          </a:xfrm>
          <a:prstGeom prst="trapezoid">
            <a:avLst>
              <a:gd name="adj" fmla="val 49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B5AE179-B273-4032-914B-911BB47CAED2}"/>
              </a:ext>
            </a:extLst>
          </p:cNvPr>
          <p:cNvSpPr/>
          <p:nvPr/>
        </p:nvSpPr>
        <p:spPr>
          <a:xfrm>
            <a:off x="25146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35473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CE3BD8B-A917-45ED-9DF3-C107E7E519CF}"/>
              </a:ext>
            </a:extLst>
          </p:cNvPr>
          <p:cNvCxnSpPr>
            <a:cxnSpLocks/>
          </p:cNvCxnSpPr>
          <p:nvPr/>
        </p:nvCxnSpPr>
        <p:spPr>
          <a:xfrm>
            <a:off x="3581400" y="2286000"/>
            <a:ext cx="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D6E41-AA92-4C91-A27D-50D52AF048A5}"/>
              </a:ext>
            </a:extLst>
          </p:cNvPr>
          <p:cNvCxnSpPr/>
          <p:nvPr/>
        </p:nvCxnSpPr>
        <p:spPr>
          <a:xfrm>
            <a:off x="5105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2DFF7A-9F06-44C5-AD03-C777933EA6FD}"/>
              </a:ext>
            </a:extLst>
          </p:cNvPr>
          <p:cNvCxnSpPr/>
          <p:nvPr/>
        </p:nvCxnSpPr>
        <p:spPr>
          <a:xfrm>
            <a:off x="8763000" y="2209801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B816-66C6-47F0-938C-0B187CF7B662}"/>
              </a:ext>
            </a:extLst>
          </p:cNvPr>
          <p:cNvCxnSpPr/>
          <p:nvPr/>
        </p:nvCxnSpPr>
        <p:spPr>
          <a:xfrm>
            <a:off x="7010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B429D05-33DB-4EBE-843D-EF0D1690BFFA}"/>
              </a:ext>
            </a:extLst>
          </p:cNvPr>
          <p:cNvSpPr/>
          <p:nvPr/>
        </p:nvSpPr>
        <p:spPr>
          <a:xfrm rot="2919623">
            <a:off x="3125770" y="213064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6288E-5570-48DF-A4F4-69432D50B72E}"/>
              </a:ext>
            </a:extLst>
          </p:cNvPr>
          <p:cNvSpPr/>
          <p:nvPr/>
        </p:nvSpPr>
        <p:spPr>
          <a:xfrm rot="2919623">
            <a:off x="3963970" y="212186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206C3E-99B3-464E-9DA9-CC87D1F74992}"/>
              </a:ext>
            </a:extLst>
          </p:cNvPr>
          <p:cNvSpPr/>
          <p:nvPr/>
        </p:nvSpPr>
        <p:spPr>
          <a:xfrm rot="2919623">
            <a:off x="4875478" y="217133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406BDA-A401-42A3-869C-3D12022110C9}"/>
              </a:ext>
            </a:extLst>
          </p:cNvPr>
          <p:cNvSpPr/>
          <p:nvPr/>
        </p:nvSpPr>
        <p:spPr>
          <a:xfrm rot="2919623">
            <a:off x="5713678" y="214479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8EAFEC-3A0C-4145-8260-D945F409C09E}"/>
              </a:ext>
            </a:extLst>
          </p:cNvPr>
          <p:cNvSpPr/>
          <p:nvPr/>
        </p:nvSpPr>
        <p:spPr>
          <a:xfrm rot="2919623">
            <a:off x="6557662" y="211289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72B291-FA63-4F56-9FC3-5EB4C087A2FA}"/>
              </a:ext>
            </a:extLst>
          </p:cNvPr>
          <p:cNvSpPr/>
          <p:nvPr/>
        </p:nvSpPr>
        <p:spPr>
          <a:xfrm rot="2919623">
            <a:off x="7395862" y="216245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EE5947-A536-495F-AA78-41BA13829913}"/>
              </a:ext>
            </a:extLst>
          </p:cNvPr>
          <p:cNvSpPr/>
          <p:nvPr/>
        </p:nvSpPr>
        <p:spPr>
          <a:xfrm rot="2919623">
            <a:off x="8307370" y="214470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F5313C-23DA-4ACB-9885-AD88A27469FF}"/>
              </a:ext>
            </a:extLst>
          </p:cNvPr>
          <p:cNvGrpSpPr/>
          <p:nvPr/>
        </p:nvGrpSpPr>
        <p:grpSpPr>
          <a:xfrm>
            <a:off x="3555504" y="3200400"/>
            <a:ext cx="5283696" cy="533400"/>
            <a:chOff x="3547368" y="3505200"/>
            <a:chExt cx="5283696" cy="533400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6A00FD8D-28C4-41F1-AC74-873C897DFDC2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3FB48D27-1631-4C54-8F17-713697FF2252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0FBA1B80-789A-4C52-915D-BBF109C73AD1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A684CB4-B522-44B9-BC9C-054CB3D9A69D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C63179F6-E2E9-40E1-8464-CBE8E318649F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733427D9-D345-4BE1-A380-FD53856B6EBE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B3871A49-C952-436B-9C27-E44A6BFF6EB0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5AB7C0DA-99D6-4A4A-B57B-A27058B669AA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2C5A66DA-A341-4EC3-BA79-4A221202D002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0FEAB1CF-28E8-4C50-9469-ABC0D62AA8E1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B184EDCC-7D88-41D1-B138-5967429DC52B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F697024D-5994-40EC-B769-DEF49FB01BA3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2EBB9F2C-6B67-47FE-8C9E-7D7D2100B18F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5029D4CA-F5A6-4EC8-9F42-8D48295DF4DB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2B41189B-81D3-4F21-9971-2091DC38FCC9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man clipart black and white">
            <a:extLst>
              <a:ext uri="{FF2B5EF4-FFF2-40B4-BE49-F238E27FC236}">
                <a16:creationId xmlns:a16="http://schemas.microsoft.com/office/drawing/2014/main" id="{2CFA9ABE-70A0-4DC1-A8BF-054CF3C37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59436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33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657600" y="2438400"/>
            <a:ext cx="4953000" cy="129540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971800" y="2548578"/>
            <a:ext cx="6324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The Debate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81695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solar concentrators">
            <a:extLst>
              <a:ext uri="{FF2B5EF4-FFF2-40B4-BE49-F238E27FC236}">
                <a16:creationId xmlns:a16="http://schemas.microsoft.com/office/drawing/2014/main" id="{026EF72B-8443-4B79-9BC4-528D1FD1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04" y="2191702"/>
            <a:ext cx="4633196" cy="3447098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21">
            <a:extLst>
              <a:ext uri="{FF2B5EF4-FFF2-40B4-BE49-F238E27FC236}">
                <a16:creationId xmlns:a16="http://schemas.microsoft.com/office/drawing/2014/main" id="{9CA0EBA5-6BA9-47A6-B169-33491A5D2F75}"/>
              </a:ext>
            </a:extLst>
          </p:cNvPr>
          <p:cNvSpPr/>
          <p:nvPr/>
        </p:nvSpPr>
        <p:spPr>
          <a:xfrm>
            <a:off x="3048000" y="381000"/>
            <a:ext cx="61722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087332D4-296A-484F-80AB-A18689E03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Solar Concentrators</a:t>
            </a:r>
          </a:p>
        </p:txBody>
      </p:sp>
      <p:pic>
        <p:nvPicPr>
          <p:cNvPr id="1028" name="Picture 4" descr="Image result for solar concentrators">
            <a:extLst>
              <a:ext uri="{FF2B5EF4-FFF2-40B4-BE49-F238E27FC236}">
                <a16:creationId xmlns:a16="http://schemas.microsoft.com/office/drawing/2014/main" id="{1262C7E2-8980-4AFE-A6E0-FD154A14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7412"/>
            <a:ext cx="5872187" cy="3484164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40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548D88FB-8FD3-4F1E-872B-BBD3E9A9C018}"/>
              </a:ext>
            </a:extLst>
          </p:cNvPr>
          <p:cNvSpPr/>
          <p:nvPr/>
        </p:nvSpPr>
        <p:spPr>
          <a:xfrm rot="10800000">
            <a:off x="533400" y="3886200"/>
            <a:ext cx="1981200" cy="533400"/>
          </a:xfrm>
          <a:prstGeom prst="trapezoid">
            <a:avLst>
              <a:gd name="adj" fmla="val 366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AC371466-3D50-4449-BF61-A4DC2C862816}"/>
              </a:ext>
            </a:extLst>
          </p:cNvPr>
          <p:cNvSpPr/>
          <p:nvPr/>
        </p:nvSpPr>
        <p:spPr>
          <a:xfrm rot="10800000">
            <a:off x="9692936" y="3886200"/>
            <a:ext cx="1981200" cy="533400"/>
          </a:xfrm>
          <a:prstGeom prst="trapezoid">
            <a:avLst>
              <a:gd name="adj" fmla="val 49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B5AE179-B273-4032-914B-911BB47CAED2}"/>
              </a:ext>
            </a:extLst>
          </p:cNvPr>
          <p:cNvSpPr/>
          <p:nvPr/>
        </p:nvSpPr>
        <p:spPr>
          <a:xfrm>
            <a:off x="25146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35473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CE3BD8B-A917-45ED-9DF3-C107E7E519CF}"/>
              </a:ext>
            </a:extLst>
          </p:cNvPr>
          <p:cNvCxnSpPr>
            <a:cxnSpLocks/>
          </p:cNvCxnSpPr>
          <p:nvPr/>
        </p:nvCxnSpPr>
        <p:spPr>
          <a:xfrm>
            <a:off x="3581400" y="2286000"/>
            <a:ext cx="0" cy="76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D6E41-AA92-4C91-A27D-50D52AF048A5}"/>
              </a:ext>
            </a:extLst>
          </p:cNvPr>
          <p:cNvCxnSpPr/>
          <p:nvPr/>
        </p:nvCxnSpPr>
        <p:spPr>
          <a:xfrm>
            <a:off x="5105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2DFF7A-9F06-44C5-AD03-C777933EA6FD}"/>
              </a:ext>
            </a:extLst>
          </p:cNvPr>
          <p:cNvCxnSpPr/>
          <p:nvPr/>
        </p:nvCxnSpPr>
        <p:spPr>
          <a:xfrm>
            <a:off x="8763000" y="2209801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B816-66C6-47F0-938C-0B187CF7B662}"/>
              </a:ext>
            </a:extLst>
          </p:cNvPr>
          <p:cNvCxnSpPr/>
          <p:nvPr/>
        </p:nvCxnSpPr>
        <p:spPr>
          <a:xfrm>
            <a:off x="7010400" y="2133600"/>
            <a:ext cx="0" cy="8381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B429D05-33DB-4EBE-843D-EF0D1690BFFA}"/>
              </a:ext>
            </a:extLst>
          </p:cNvPr>
          <p:cNvSpPr/>
          <p:nvPr/>
        </p:nvSpPr>
        <p:spPr>
          <a:xfrm rot="2919623">
            <a:off x="3125770" y="213064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6288E-5570-48DF-A4F4-69432D50B72E}"/>
              </a:ext>
            </a:extLst>
          </p:cNvPr>
          <p:cNvSpPr/>
          <p:nvPr/>
        </p:nvSpPr>
        <p:spPr>
          <a:xfrm rot="2919623">
            <a:off x="3963970" y="212186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206C3E-99B3-464E-9DA9-CC87D1F74992}"/>
              </a:ext>
            </a:extLst>
          </p:cNvPr>
          <p:cNvSpPr/>
          <p:nvPr/>
        </p:nvSpPr>
        <p:spPr>
          <a:xfrm rot="2919623">
            <a:off x="4875478" y="2171334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F406BDA-A401-42A3-869C-3D12022110C9}"/>
              </a:ext>
            </a:extLst>
          </p:cNvPr>
          <p:cNvSpPr/>
          <p:nvPr/>
        </p:nvSpPr>
        <p:spPr>
          <a:xfrm rot="2919623">
            <a:off x="5713678" y="214479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8EAFEC-3A0C-4145-8260-D945F409C09E}"/>
              </a:ext>
            </a:extLst>
          </p:cNvPr>
          <p:cNvSpPr/>
          <p:nvPr/>
        </p:nvSpPr>
        <p:spPr>
          <a:xfrm rot="2919623">
            <a:off x="6557662" y="211289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72B291-FA63-4F56-9FC3-5EB4C087A2FA}"/>
              </a:ext>
            </a:extLst>
          </p:cNvPr>
          <p:cNvSpPr/>
          <p:nvPr/>
        </p:nvSpPr>
        <p:spPr>
          <a:xfrm rot="2919623">
            <a:off x="7395862" y="2162456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EE5947-A536-495F-AA78-41BA13829913}"/>
              </a:ext>
            </a:extLst>
          </p:cNvPr>
          <p:cNvSpPr/>
          <p:nvPr/>
        </p:nvSpPr>
        <p:spPr>
          <a:xfrm rot="2919623">
            <a:off x="8307370" y="2144700"/>
            <a:ext cx="685552" cy="1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F5313C-23DA-4ACB-9885-AD88A27469FF}"/>
              </a:ext>
            </a:extLst>
          </p:cNvPr>
          <p:cNvGrpSpPr/>
          <p:nvPr/>
        </p:nvGrpSpPr>
        <p:grpSpPr>
          <a:xfrm>
            <a:off x="3555504" y="3200400"/>
            <a:ext cx="5283696" cy="533400"/>
            <a:chOff x="3547368" y="3505200"/>
            <a:chExt cx="5283696" cy="533400"/>
          </a:xfrm>
        </p:grpSpPr>
        <p:sp>
          <p:nvSpPr>
            <p:cNvPr id="39" name="Explosion: 8 Points 38">
              <a:extLst>
                <a:ext uri="{FF2B5EF4-FFF2-40B4-BE49-F238E27FC236}">
                  <a16:creationId xmlns:a16="http://schemas.microsoft.com/office/drawing/2014/main" id="{6A00FD8D-28C4-41F1-AC74-873C897DFDC2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3FB48D27-1631-4C54-8F17-713697FF2252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0FBA1B80-789A-4C52-915D-BBF109C73AD1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7A684CB4-B522-44B9-BC9C-054CB3D9A69D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C63179F6-E2E9-40E1-8464-CBE8E318649F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733427D9-D345-4BE1-A380-FD53856B6EBE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B3871A49-C952-436B-9C27-E44A6BFF6EB0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5AB7C0DA-99D6-4A4A-B57B-A27058B669AA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2C5A66DA-A341-4EC3-BA79-4A221202D002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0FEAB1CF-28E8-4C50-9469-ABC0D62AA8E1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B184EDCC-7D88-41D1-B138-5967429DC52B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F697024D-5994-40EC-B769-DEF49FB01BA3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xplosion: 8 Points 55">
              <a:extLst>
                <a:ext uri="{FF2B5EF4-FFF2-40B4-BE49-F238E27FC236}">
                  <a16:creationId xmlns:a16="http://schemas.microsoft.com/office/drawing/2014/main" id="{2EBB9F2C-6B67-47FE-8C9E-7D7D2100B18F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Explosion: 8 Points 56">
              <a:extLst>
                <a:ext uri="{FF2B5EF4-FFF2-40B4-BE49-F238E27FC236}">
                  <a16:creationId xmlns:a16="http://schemas.microsoft.com/office/drawing/2014/main" id="{5029D4CA-F5A6-4EC8-9F42-8D48295DF4DB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2B41189B-81D3-4F21-9971-2091DC38FCC9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man clipart black and white">
            <a:extLst>
              <a:ext uri="{FF2B5EF4-FFF2-40B4-BE49-F238E27FC236}">
                <a16:creationId xmlns:a16="http://schemas.microsoft.com/office/drawing/2014/main" id="{2CFA9ABE-70A0-4DC1-A8BF-054CF3C37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59436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0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548D88FB-8FD3-4F1E-872B-BBD3E9A9C018}"/>
              </a:ext>
            </a:extLst>
          </p:cNvPr>
          <p:cNvSpPr/>
          <p:nvPr/>
        </p:nvSpPr>
        <p:spPr>
          <a:xfrm rot="10800000">
            <a:off x="533400" y="3886200"/>
            <a:ext cx="1981200" cy="533400"/>
          </a:xfrm>
          <a:prstGeom prst="trapezoid">
            <a:avLst>
              <a:gd name="adj" fmla="val 366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AC371466-3D50-4449-BF61-A4DC2C862816}"/>
              </a:ext>
            </a:extLst>
          </p:cNvPr>
          <p:cNvSpPr/>
          <p:nvPr/>
        </p:nvSpPr>
        <p:spPr>
          <a:xfrm rot="10800000">
            <a:off x="9692936" y="3886200"/>
            <a:ext cx="1981200" cy="533400"/>
          </a:xfrm>
          <a:prstGeom prst="trapezoid">
            <a:avLst>
              <a:gd name="adj" fmla="val 4996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B5AE179-B273-4032-914B-911BB47CAED2}"/>
              </a:ext>
            </a:extLst>
          </p:cNvPr>
          <p:cNvSpPr/>
          <p:nvPr/>
        </p:nvSpPr>
        <p:spPr>
          <a:xfrm>
            <a:off x="25146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35473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32766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hord 23">
            <a:extLst>
              <a:ext uri="{FF2B5EF4-FFF2-40B4-BE49-F238E27FC236}">
                <a16:creationId xmlns:a16="http://schemas.microsoft.com/office/drawing/2014/main" id="{046416C3-4B15-44FE-B66B-823D092F5F91}"/>
              </a:ext>
            </a:extLst>
          </p:cNvPr>
          <p:cNvSpPr/>
          <p:nvPr/>
        </p:nvSpPr>
        <p:spPr>
          <a:xfrm>
            <a:off x="3204839" y="1634231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65297072-9651-4BD6-A2B5-2347F7E116B1}"/>
              </a:ext>
            </a:extLst>
          </p:cNvPr>
          <p:cNvSpPr/>
          <p:nvPr/>
        </p:nvSpPr>
        <p:spPr>
          <a:xfrm>
            <a:off x="4910832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hord 27">
            <a:extLst>
              <a:ext uri="{FF2B5EF4-FFF2-40B4-BE49-F238E27FC236}">
                <a16:creationId xmlns:a16="http://schemas.microsoft.com/office/drawing/2014/main" id="{7768066F-BAF6-4C48-AFFE-A218B2D2797D}"/>
              </a:ext>
            </a:extLst>
          </p:cNvPr>
          <p:cNvSpPr/>
          <p:nvPr/>
        </p:nvSpPr>
        <p:spPr>
          <a:xfrm>
            <a:off x="6781800" y="16002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hord 28">
            <a:extLst>
              <a:ext uri="{FF2B5EF4-FFF2-40B4-BE49-F238E27FC236}">
                <a16:creationId xmlns:a16="http://schemas.microsoft.com/office/drawing/2014/main" id="{FC5E2FA5-014C-4119-A752-1DD8ABC2FDF1}"/>
              </a:ext>
            </a:extLst>
          </p:cNvPr>
          <p:cNvSpPr/>
          <p:nvPr/>
        </p:nvSpPr>
        <p:spPr>
          <a:xfrm>
            <a:off x="86868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>
            <a:extLst>
              <a:ext uri="{FF2B5EF4-FFF2-40B4-BE49-F238E27FC236}">
                <a16:creationId xmlns:a16="http://schemas.microsoft.com/office/drawing/2014/main" id="{27F87B4A-78F6-4372-9D5E-118C4634F7F7}"/>
              </a:ext>
            </a:extLst>
          </p:cNvPr>
          <p:cNvSpPr/>
          <p:nvPr/>
        </p:nvSpPr>
        <p:spPr>
          <a:xfrm>
            <a:off x="92786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>
            <a:extLst>
              <a:ext uri="{FF2B5EF4-FFF2-40B4-BE49-F238E27FC236}">
                <a16:creationId xmlns:a16="http://schemas.microsoft.com/office/drawing/2014/main" id="{05B7DED1-8069-4776-9A1A-2D3F1AF1A0F4}"/>
              </a:ext>
            </a:extLst>
          </p:cNvPr>
          <p:cNvSpPr/>
          <p:nvPr/>
        </p:nvSpPr>
        <p:spPr>
          <a:xfrm>
            <a:off x="9618956" y="3225554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CE3BD8B-A917-45ED-9DF3-C107E7E519CF}"/>
              </a:ext>
            </a:extLst>
          </p:cNvPr>
          <p:cNvCxnSpPr/>
          <p:nvPr/>
        </p:nvCxnSpPr>
        <p:spPr>
          <a:xfrm>
            <a:off x="3448823" y="2362200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5ED6E41-AA92-4C91-A27D-50D52AF048A5}"/>
              </a:ext>
            </a:extLst>
          </p:cNvPr>
          <p:cNvCxnSpPr/>
          <p:nvPr/>
        </p:nvCxnSpPr>
        <p:spPr>
          <a:xfrm>
            <a:off x="5105400" y="2362200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D2DFF7A-9F06-44C5-AD03-C777933EA6FD}"/>
              </a:ext>
            </a:extLst>
          </p:cNvPr>
          <p:cNvCxnSpPr/>
          <p:nvPr/>
        </p:nvCxnSpPr>
        <p:spPr>
          <a:xfrm>
            <a:off x="87630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B816-66C6-47F0-938C-0B187CF7B662}"/>
              </a:ext>
            </a:extLst>
          </p:cNvPr>
          <p:cNvCxnSpPr/>
          <p:nvPr/>
        </p:nvCxnSpPr>
        <p:spPr>
          <a:xfrm>
            <a:off x="7010400" y="2286000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595ECC6-0DFF-4DE8-B5D1-CC53F0367A8F}"/>
              </a:ext>
            </a:extLst>
          </p:cNvPr>
          <p:cNvCxnSpPr>
            <a:cxnSpLocks/>
          </p:cNvCxnSpPr>
          <p:nvPr/>
        </p:nvCxnSpPr>
        <p:spPr>
          <a:xfrm flipH="1">
            <a:off x="89154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51D68D3-5B65-4AFD-A89D-3D3650C65155}"/>
              </a:ext>
            </a:extLst>
          </p:cNvPr>
          <p:cNvCxnSpPr>
            <a:cxnSpLocks/>
          </p:cNvCxnSpPr>
          <p:nvPr/>
        </p:nvCxnSpPr>
        <p:spPr>
          <a:xfrm flipH="1" flipV="1">
            <a:off x="88684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96BB94-D51B-473E-98FD-0404FDFFBA1B}"/>
              </a:ext>
            </a:extLst>
          </p:cNvPr>
          <p:cNvGrpSpPr/>
          <p:nvPr/>
        </p:nvGrpSpPr>
        <p:grpSpPr>
          <a:xfrm>
            <a:off x="3555504" y="3200400"/>
            <a:ext cx="5283696" cy="533400"/>
            <a:chOff x="3547368" y="3505200"/>
            <a:chExt cx="5283696" cy="533400"/>
          </a:xfrm>
        </p:grpSpPr>
        <p:sp>
          <p:nvSpPr>
            <p:cNvPr id="40" name="Explosion: 8 Points 39">
              <a:extLst>
                <a:ext uri="{FF2B5EF4-FFF2-40B4-BE49-F238E27FC236}">
                  <a16:creationId xmlns:a16="http://schemas.microsoft.com/office/drawing/2014/main" id="{EBB116CE-2C07-4DA0-8844-FF690EBB9840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xplosion: 8 Points 40">
              <a:extLst>
                <a:ext uri="{FF2B5EF4-FFF2-40B4-BE49-F238E27FC236}">
                  <a16:creationId xmlns:a16="http://schemas.microsoft.com/office/drawing/2014/main" id="{8BC02408-9A25-4FFD-8CCA-A8FCD80FDED0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xplosion: 8 Points 41">
              <a:extLst>
                <a:ext uri="{FF2B5EF4-FFF2-40B4-BE49-F238E27FC236}">
                  <a16:creationId xmlns:a16="http://schemas.microsoft.com/office/drawing/2014/main" id="{74654133-C4AE-4D5D-87B6-2CEE4B4A9381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xplosion: 8 Points 42">
              <a:extLst>
                <a:ext uri="{FF2B5EF4-FFF2-40B4-BE49-F238E27FC236}">
                  <a16:creationId xmlns:a16="http://schemas.microsoft.com/office/drawing/2014/main" id="{88E9E986-8F9B-4BFB-BF14-72C11C4C13EE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xplosion: 8 Points 43">
              <a:extLst>
                <a:ext uri="{FF2B5EF4-FFF2-40B4-BE49-F238E27FC236}">
                  <a16:creationId xmlns:a16="http://schemas.microsoft.com/office/drawing/2014/main" id="{B86A44BE-C9FE-4C41-B682-863129A53E3B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4C6709CA-CFCC-4BDD-B3F3-A405EB2576B0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8B4CD728-F086-4CBB-A57A-F36FA9B52364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xplosion: 8 Points 46">
              <a:extLst>
                <a:ext uri="{FF2B5EF4-FFF2-40B4-BE49-F238E27FC236}">
                  <a16:creationId xmlns:a16="http://schemas.microsoft.com/office/drawing/2014/main" id="{C2E1F19E-670E-4AF8-A967-F36EE08E08B5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3319C63B-1011-44B4-A748-A62485ADD66D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4C2ED716-A604-4C76-A2F9-2541DDBEF4C6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9E7B1946-5957-415F-A416-E06BCEEBCD44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B7271663-4297-4EC2-9716-950B6FC06040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4AD7CD64-4F65-4A87-B0DD-FC87C274396E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Explosion: 8 Points 52">
              <a:extLst>
                <a:ext uri="{FF2B5EF4-FFF2-40B4-BE49-F238E27FC236}">
                  <a16:creationId xmlns:a16="http://schemas.microsoft.com/office/drawing/2014/main" id="{4DD206BD-AF0E-466E-A7E8-FD45B8FCF610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Explosion: 8 Points 53">
              <a:extLst>
                <a:ext uri="{FF2B5EF4-FFF2-40B4-BE49-F238E27FC236}">
                  <a16:creationId xmlns:a16="http://schemas.microsoft.com/office/drawing/2014/main" id="{7A80A765-068B-47BF-B87C-995900904249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Image result for man clipart black and white">
            <a:extLst>
              <a:ext uri="{FF2B5EF4-FFF2-40B4-BE49-F238E27FC236}">
                <a16:creationId xmlns:a16="http://schemas.microsoft.com/office/drawing/2014/main" id="{2CFA9ABE-70A0-4DC1-A8BF-054CF3C37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59436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843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6248400" y="2514600"/>
            <a:ext cx="7178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622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-228600" y="2514600"/>
            <a:ext cx="13655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hord 33">
            <a:extLst>
              <a:ext uri="{FF2B5EF4-FFF2-40B4-BE49-F238E27FC236}">
                <a16:creationId xmlns:a16="http://schemas.microsoft.com/office/drawing/2014/main" id="{7B161275-DF13-426C-81FE-678BF7D9B42D}"/>
              </a:ext>
            </a:extLst>
          </p:cNvPr>
          <p:cNvSpPr/>
          <p:nvPr/>
        </p:nvSpPr>
        <p:spPr>
          <a:xfrm>
            <a:off x="381000" y="1634231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>
            <a:extLst>
              <a:ext uri="{FF2B5EF4-FFF2-40B4-BE49-F238E27FC236}">
                <a16:creationId xmlns:a16="http://schemas.microsoft.com/office/drawing/2014/main" id="{8BAA036C-9372-4A33-8671-7549227B36D6}"/>
              </a:ext>
            </a:extLst>
          </p:cNvPr>
          <p:cNvSpPr/>
          <p:nvPr/>
        </p:nvSpPr>
        <p:spPr>
          <a:xfrm>
            <a:off x="2086993" y="1634232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>
            <a:extLst>
              <a:ext uri="{FF2B5EF4-FFF2-40B4-BE49-F238E27FC236}">
                <a16:creationId xmlns:a16="http://schemas.microsoft.com/office/drawing/2014/main" id="{7AD4C50B-F9FA-4121-A9EA-DBEC8E275879}"/>
              </a:ext>
            </a:extLst>
          </p:cNvPr>
          <p:cNvSpPr/>
          <p:nvPr/>
        </p:nvSpPr>
        <p:spPr>
          <a:xfrm>
            <a:off x="3957961" y="1600200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>
            <a:extLst>
              <a:ext uri="{FF2B5EF4-FFF2-40B4-BE49-F238E27FC236}">
                <a16:creationId xmlns:a16="http://schemas.microsoft.com/office/drawing/2014/main" id="{58CC168E-26B9-40F4-B214-67DAC4D430CF}"/>
              </a:ext>
            </a:extLst>
          </p:cNvPr>
          <p:cNvSpPr/>
          <p:nvPr/>
        </p:nvSpPr>
        <p:spPr>
          <a:xfrm>
            <a:off x="5862961" y="1634232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38B149-D534-4DA6-A380-B7D7146172DE}"/>
              </a:ext>
            </a:extLst>
          </p:cNvPr>
          <p:cNvCxnSpPr>
            <a:cxnSpLocks/>
          </p:cNvCxnSpPr>
          <p:nvPr/>
        </p:nvCxnSpPr>
        <p:spPr>
          <a:xfrm>
            <a:off x="624984" y="23622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C75333-69D9-4366-AAEA-9BD92640D759}"/>
              </a:ext>
            </a:extLst>
          </p:cNvPr>
          <p:cNvCxnSpPr>
            <a:cxnSpLocks/>
          </p:cNvCxnSpPr>
          <p:nvPr/>
        </p:nvCxnSpPr>
        <p:spPr>
          <a:xfrm>
            <a:off x="2281561" y="23622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E1ED67-37BF-4B01-9957-0289FC13825A}"/>
              </a:ext>
            </a:extLst>
          </p:cNvPr>
          <p:cNvCxnSpPr>
            <a:cxnSpLocks/>
          </p:cNvCxnSpPr>
          <p:nvPr/>
        </p:nvCxnSpPr>
        <p:spPr>
          <a:xfrm>
            <a:off x="5939161" y="2362201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A05AF39-6A70-401A-B956-F3D7431C4016}"/>
              </a:ext>
            </a:extLst>
          </p:cNvPr>
          <p:cNvCxnSpPr>
            <a:cxnSpLocks/>
          </p:cNvCxnSpPr>
          <p:nvPr/>
        </p:nvCxnSpPr>
        <p:spPr>
          <a:xfrm>
            <a:off x="4186561" y="22860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558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>
            <a:extLst>
              <a:ext uri="{FF2B5EF4-FFF2-40B4-BE49-F238E27FC236}">
                <a16:creationId xmlns:a16="http://schemas.microsoft.com/office/drawing/2014/main" id="{F3737B97-A223-4C3E-83E2-D577030024F7}"/>
              </a:ext>
            </a:extLst>
          </p:cNvPr>
          <p:cNvSpPr/>
          <p:nvPr/>
        </p:nvSpPr>
        <p:spPr>
          <a:xfrm>
            <a:off x="-228600" y="2514600"/>
            <a:ext cx="13655336" cy="1371599"/>
          </a:xfrm>
          <a:prstGeom prst="trapezoid">
            <a:avLst>
              <a:gd name="adj" fmla="val 39979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3922A-ED06-4269-82C4-D8C110A8FD27}"/>
              </a:ext>
            </a:extLst>
          </p:cNvPr>
          <p:cNvSpPr/>
          <p:nvPr/>
        </p:nvSpPr>
        <p:spPr>
          <a:xfrm>
            <a:off x="0" y="3886200"/>
            <a:ext cx="12192000" cy="297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A5837-129A-40C6-9312-540A54E0B24F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12BD73-BE60-4F18-822A-DE54DE1207F3}"/>
              </a:ext>
            </a:extLst>
          </p:cNvPr>
          <p:cNvGrpSpPr/>
          <p:nvPr/>
        </p:nvGrpSpPr>
        <p:grpSpPr>
          <a:xfrm>
            <a:off x="727968" y="3505200"/>
            <a:ext cx="5283696" cy="533400"/>
            <a:chOff x="3547368" y="3505200"/>
            <a:chExt cx="5283696" cy="533400"/>
          </a:xfrm>
        </p:grpSpPr>
        <p:sp>
          <p:nvSpPr>
            <p:cNvPr id="7" name="Explosion: 8 Points 6">
              <a:extLst>
                <a:ext uri="{FF2B5EF4-FFF2-40B4-BE49-F238E27FC236}">
                  <a16:creationId xmlns:a16="http://schemas.microsoft.com/office/drawing/2014/main" id="{9637AD71-AD56-433A-B5FD-4C03C55A72CE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: 8 Points 8">
              <a:extLst>
                <a:ext uri="{FF2B5EF4-FFF2-40B4-BE49-F238E27FC236}">
                  <a16:creationId xmlns:a16="http://schemas.microsoft.com/office/drawing/2014/main" id="{6C5CBFE9-72B1-4137-9467-47053D8A716C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51BBB330-4CEB-4709-8A1B-1E923E462578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3A51471-20D2-409A-92C2-39648E9BA509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: 8 Points 11">
              <a:extLst>
                <a:ext uri="{FF2B5EF4-FFF2-40B4-BE49-F238E27FC236}">
                  <a16:creationId xmlns:a16="http://schemas.microsoft.com/office/drawing/2014/main" id="{95B2C7EC-4E22-414B-A904-02836BDBD40A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: 8 Points 12">
              <a:extLst>
                <a:ext uri="{FF2B5EF4-FFF2-40B4-BE49-F238E27FC236}">
                  <a16:creationId xmlns:a16="http://schemas.microsoft.com/office/drawing/2014/main" id="{35324BC0-848D-4938-A963-F62C0ECABA65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29D3E2E-095D-4CC6-9341-5E0D366B9E2F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407C0740-610A-4864-B44C-614E0466FDD2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: 8 Points 15">
              <a:extLst>
                <a:ext uri="{FF2B5EF4-FFF2-40B4-BE49-F238E27FC236}">
                  <a16:creationId xmlns:a16="http://schemas.microsoft.com/office/drawing/2014/main" id="{14FE7F6B-9BFD-467A-ADC9-50B86DD202E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xplosion: 8 Points 16">
              <a:extLst>
                <a:ext uri="{FF2B5EF4-FFF2-40B4-BE49-F238E27FC236}">
                  <a16:creationId xmlns:a16="http://schemas.microsoft.com/office/drawing/2014/main" id="{72D0493A-0049-4ED7-87A3-A4B3F35F6C63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xplosion: 8 Points 17">
              <a:extLst>
                <a:ext uri="{FF2B5EF4-FFF2-40B4-BE49-F238E27FC236}">
                  <a16:creationId xmlns:a16="http://schemas.microsoft.com/office/drawing/2014/main" id="{982875A5-20F7-4B1D-A119-32D413797858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24F1F0BC-AC6C-47E9-8852-EC603CEA3D5D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: 8 Points 19">
              <a:extLst>
                <a:ext uri="{FF2B5EF4-FFF2-40B4-BE49-F238E27FC236}">
                  <a16:creationId xmlns:a16="http://schemas.microsoft.com/office/drawing/2014/main" id="{DE80B29D-C086-4F08-99D8-0AFF8C1BEA8D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: 8 Points 20">
              <a:extLst>
                <a:ext uri="{FF2B5EF4-FFF2-40B4-BE49-F238E27FC236}">
                  <a16:creationId xmlns:a16="http://schemas.microsoft.com/office/drawing/2014/main" id="{48089D58-2B74-43D8-8C31-4634600C0FD1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8 Points 21">
              <a:extLst>
                <a:ext uri="{FF2B5EF4-FFF2-40B4-BE49-F238E27FC236}">
                  <a16:creationId xmlns:a16="http://schemas.microsoft.com/office/drawing/2014/main" id="{5A0701D2-17DC-4C30-A78A-EDAD1C2C632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03B297-ED66-4B72-840D-6878966292A5}"/>
              </a:ext>
            </a:extLst>
          </p:cNvPr>
          <p:cNvSpPr/>
          <p:nvPr/>
        </p:nvSpPr>
        <p:spPr>
          <a:xfrm>
            <a:off x="4572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299727-48D7-4FA1-8D72-02B51C5B5174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man clipart black and white">
            <a:extLst>
              <a:ext uri="{FF2B5EF4-FFF2-40B4-BE49-F238E27FC236}">
                <a16:creationId xmlns:a16="http://schemas.microsoft.com/office/drawing/2014/main" id="{30355E14-0AE1-4BE0-B46A-D30DE3AB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778" r="25112" b="7333"/>
          <a:stretch/>
        </p:blipFill>
        <p:spPr bwMode="auto">
          <a:xfrm>
            <a:off x="9677400" y="3124200"/>
            <a:ext cx="426719" cy="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9C379D-C230-4B51-AD20-384769291C0F}"/>
              </a:ext>
            </a:extLst>
          </p:cNvPr>
          <p:cNvSpPr/>
          <p:nvPr/>
        </p:nvSpPr>
        <p:spPr>
          <a:xfrm>
            <a:off x="7010400" y="2971800"/>
            <a:ext cx="5715000" cy="914399"/>
          </a:xfrm>
          <a:prstGeom prst="roundRect">
            <a:avLst>
              <a:gd name="adj" fmla="val 50000"/>
            </a:avLst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hord 46">
            <a:extLst>
              <a:ext uri="{FF2B5EF4-FFF2-40B4-BE49-F238E27FC236}">
                <a16:creationId xmlns:a16="http://schemas.microsoft.com/office/drawing/2014/main" id="{BC47D97E-5CCF-4609-94D5-024C5A079DBA}"/>
              </a:ext>
            </a:extLst>
          </p:cNvPr>
          <p:cNvSpPr/>
          <p:nvPr/>
        </p:nvSpPr>
        <p:spPr>
          <a:xfrm>
            <a:off x="12420600" y="1634232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F90DFD2-F897-45B2-ABAC-B78E01A643A2}"/>
              </a:ext>
            </a:extLst>
          </p:cNvPr>
          <p:cNvSpPr/>
          <p:nvPr/>
        </p:nvSpPr>
        <p:spPr>
          <a:xfrm>
            <a:off x="13012444" y="2286000"/>
            <a:ext cx="880368" cy="880368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2D05BF2-3594-403E-8147-00C4FAE10E5D}"/>
              </a:ext>
            </a:extLst>
          </p:cNvPr>
          <p:cNvCxnSpPr/>
          <p:nvPr/>
        </p:nvCxnSpPr>
        <p:spPr>
          <a:xfrm>
            <a:off x="12496800" y="2362201"/>
            <a:ext cx="0" cy="83819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4437112-6721-4B2A-844F-27A808CAC49A}"/>
              </a:ext>
            </a:extLst>
          </p:cNvPr>
          <p:cNvCxnSpPr>
            <a:cxnSpLocks/>
          </p:cNvCxnSpPr>
          <p:nvPr/>
        </p:nvCxnSpPr>
        <p:spPr>
          <a:xfrm flipH="1">
            <a:off x="12649200" y="2971800"/>
            <a:ext cx="457200" cy="381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FCECE95-32DF-43F8-B454-11D330D2A466}"/>
              </a:ext>
            </a:extLst>
          </p:cNvPr>
          <p:cNvCxnSpPr>
            <a:cxnSpLocks/>
          </p:cNvCxnSpPr>
          <p:nvPr/>
        </p:nvCxnSpPr>
        <p:spPr>
          <a:xfrm flipH="1" flipV="1">
            <a:off x="12602222" y="3581400"/>
            <a:ext cx="816266" cy="3047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C5898EC-38EC-47B6-9E91-7BB8003916E8}"/>
              </a:ext>
            </a:extLst>
          </p:cNvPr>
          <p:cNvSpPr/>
          <p:nvPr/>
        </p:nvSpPr>
        <p:spPr>
          <a:xfrm>
            <a:off x="5928808" y="3253668"/>
            <a:ext cx="1451126" cy="609600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D6FF6B-ACF8-4FA0-B29E-769A903EDC34}"/>
              </a:ext>
            </a:extLst>
          </p:cNvPr>
          <p:cNvCxnSpPr>
            <a:cxnSpLocks/>
          </p:cNvCxnSpPr>
          <p:nvPr/>
        </p:nvCxnSpPr>
        <p:spPr>
          <a:xfrm>
            <a:off x="5791200" y="3886198"/>
            <a:ext cx="17526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A56BC24-5AF7-42B6-80D6-46675DE55909}"/>
              </a:ext>
            </a:extLst>
          </p:cNvPr>
          <p:cNvCxnSpPr>
            <a:cxnSpLocks/>
          </p:cNvCxnSpPr>
          <p:nvPr/>
        </p:nvCxnSpPr>
        <p:spPr>
          <a:xfrm>
            <a:off x="6096000" y="3235912"/>
            <a:ext cx="100584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45A3BFD-5AFB-4F9D-A50A-C5C99B1FA8AE}"/>
              </a:ext>
            </a:extLst>
          </p:cNvPr>
          <p:cNvCxnSpPr>
            <a:cxnSpLocks/>
            <a:endCxn id="3" idx="2"/>
          </p:cNvCxnSpPr>
          <p:nvPr/>
        </p:nvCxnSpPr>
        <p:spPr>
          <a:xfrm flipH="1">
            <a:off x="6654371" y="3235912"/>
            <a:ext cx="2405" cy="6273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hord 33">
            <a:extLst>
              <a:ext uri="{FF2B5EF4-FFF2-40B4-BE49-F238E27FC236}">
                <a16:creationId xmlns:a16="http://schemas.microsoft.com/office/drawing/2014/main" id="{7B161275-DF13-426C-81FE-678BF7D9B42D}"/>
              </a:ext>
            </a:extLst>
          </p:cNvPr>
          <p:cNvSpPr/>
          <p:nvPr/>
        </p:nvSpPr>
        <p:spPr>
          <a:xfrm>
            <a:off x="381000" y="1634231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>
            <a:extLst>
              <a:ext uri="{FF2B5EF4-FFF2-40B4-BE49-F238E27FC236}">
                <a16:creationId xmlns:a16="http://schemas.microsoft.com/office/drawing/2014/main" id="{8BAA036C-9372-4A33-8671-7549227B36D6}"/>
              </a:ext>
            </a:extLst>
          </p:cNvPr>
          <p:cNvSpPr/>
          <p:nvPr/>
        </p:nvSpPr>
        <p:spPr>
          <a:xfrm>
            <a:off x="2086993" y="1634232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>
            <a:extLst>
              <a:ext uri="{FF2B5EF4-FFF2-40B4-BE49-F238E27FC236}">
                <a16:creationId xmlns:a16="http://schemas.microsoft.com/office/drawing/2014/main" id="{7AD4C50B-F9FA-4121-A9EA-DBEC8E275879}"/>
              </a:ext>
            </a:extLst>
          </p:cNvPr>
          <p:cNvSpPr/>
          <p:nvPr/>
        </p:nvSpPr>
        <p:spPr>
          <a:xfrm>
            <a:off x="3957961" y="1600200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>
            <a:extLst>
              <a:ext uri="{FF2B5EF4-FFF2-40B4-BE49-F238E27FC236}">
                <a16:creationId xmlns:a16="http://schemas.microsoft.com/office/drawing/2014/main" id="{58CC168E-26B9-40F4-B214-67DAC4D430CF}"/>
              </a:ext>
            </a:extLst>
          </p:cNvPr>
          <p:cNvSpPr/>
          <p:nvPr/>
        </p:nvSpPr>
        <p:spPr>
          <a:xfrm>
            <a:off x="5862961" y="1634232"/>
            <a:ext cx="813210" cy="869795"/>
          </a:xfrm>
          <a:prstGeom prst="chord">
            <a:avLst>
              <a:gd name="adj1" fmla="val 5324146"/>
              <a:gd name="adj2" fmla="val 125065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38B149-D534-4DA6-A380-B7D7146172DE}"/>
              </a:ext>
            </a:extLst>
          </p:cNvPr>
          <p:cNvCxnSpPr>
            <a:cxnSpLocks/>
          </p:cNvCxnSpPr>
          <p:nvPr/>
        </p:nvCxnSpPr>
        <p:spPr>
          <a:xfrm>
            <a:off x="624984" y="23622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C75333-69D9-4366-AAEA-9BD92640D759}"/>
              </a:ext>
            </a:extLst>
          </p:cNvPr>
          <p:cNvCxnSpPr>
            <a:cxnSpLocks/>
          </p:cNvCxnSpPr>
          <p:nvPr/>
        </p:nvCxnSpPr>
        <p:spPr>
          <a:xfrm>
            <a:off x="2281561" y="23622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E1ED67-37BF-4B01-9957-0289FC13825A}"/>
              </a:ext>
            </a:extLst>
          </p:cNvPr>
          <p:cNvCxnSpPr>
            <a:cxnSpLocks/>
          </p:cNvCxnSpPr>
          <p:nvPr/>
        </p:nvCxnSpPr>
        <p:spPr>
          <a:xfrm>
            <a:off x="5939161" y="2362201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A05AF39-6A70-401A-B956-F3D7431C4016}"/>
              </a:ext>
            </a:extLst>
          </p:cNvPr>
          <p:cNvCxnSpPr>
            <a:cxnSpLocks/>
          </p:cNvCxnSpPr>
          <p:nvPr/>
        </p:nvCxnSpPr>
        <p:spPr>
          <a:xfrm>
            <a:off x="4186561" y="2286000"/>
            <a:ext cx="0" cy="8281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1CB3E1-5FC4-4100-980F-4981654D7576}"/>
              </a:ext>
            </a:extLst>
          </p:cNvPr>
          <p:cNvGrpSpPr/>
          <p:nvPr/>
        </p:nvGrpSpPr>
        <p:grpSpPr>
          <a:xfrm>
            <a:off x="708102" y="3155796"/>
            <a:ext cx="5283696" cy="533400"/>
            <a:chOff x="3547368" y="3505200"/>
            <a:chExt cx="5283696" cy="533400"/>
          </a:xfrm>
        </p:grpSpPr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7AA100AD-C3B2-4A87-8660-D26C6D7BBD94}"/>
                </a:ext>
              </a:extLst>
            </p:cNvPr>
            <p:cNvSpPr/>
            <p:nvPr/>
          </p:nvSpPr>
          <p:spPr>
            <a:xfrm>
              <a:off x="3547368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F76B3E0E-8E1C-48FC-A17A-67F0CC774261}"/>
                </a:ext>
              </a:extLst>
            </p:cNvPr>
            <p:cNvSpPr/>
            <p:nvPr/>
          </p:nvSpPr>
          <p:spPr>
            <a:xfrm>
              <a:off x="3886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xplosion: 8 Points 48">
              <a:extLst>
                <a:ext uri="{FF2B5EF4-FFF2-40B4-BE49-F238E27FC236}">
                  <a16:creationId xmlns:a16="http://schemas.microsoft.com/office/drawing/2014/main" id="{6C0EA849-14EA-44BB-8C1D-662DE3020D84}"/>
                </a:ext>
              </a:extLst>
            </p:cNvPr>
            <p:cNvSpPr/>
            <p:nvPr/>
          </p:nvSpPr>
          <p:spPr>
            <a:xfrm>
              <a:off x="42672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294C5269-EF03-494B-B235-ADE729854F85}"/>
                </a:ext>
              </a:extLst>
            </p:cNvPr>
            <p:cNvSpPr/>
            <p:nvPr/>
          </p:nvSpPr>
          <p:spPr>
            <a:xfrm>
              <a:off x="4606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xplosion: 8 Points 51">
              <a:extLst>
                <a:ext uri="{FF2B5EF4-FFF2-40B4-BE49-F238E27FC236}">
                  <a16:creationId xmlns:a16="http://schemas.microsoft.com/office/drawing/2014/main" id="{A2EBFCBF-935C-48BE-A9C8-F1A3E4032379}"/>
                </a:ext>
              </a:extLst>
            </p:cNvPr>
            <p:cNvSpPr/>
            <p:nvPr/>
          </p:nvSpPr>
          <p:spPr>
            <a:xfrm>
              <a:off x="49530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xplosion: 8 Points 54">
              <a:extLst>
                <a:ext uri="{FF2B5EF4-FFF2-40B4-BE49-F238E27FC236}">
                  <a16:creationId xmlns:a16="http://schemas.microsoft.com/office/drawing/2014/main" id="{EEC85BF6-1315-485D-9168-9A83DD40C1DC}"/>
                </a:ext>
              </a:extLst>
            </p:cNvPr>
            <p:cNvSpPr/>
            <p:nvPr/>
          </p:nvSpPr>
          <p:spPr>
            <a:xfrm>
              <a:off x="5291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Explosion: 8 Points 57">
              <a:extLst>
                <a:ext uri="{FF2B5EF4-FFF2-40B4-BE49-F238E27FC236}">
                  <a16:creationId xmlns:a16="http://schemas.microsoft.com/office/drawing/2014/main" id="{0517AFED-7969-4EA9-8682-8809CA58DB09}"/>
                </a:ext>
              </a:extLst>
            </p:cNvPr>
            <p:cNvSpPr/>
            <p:nvPr/>
          </p:nvSpPr>
          <p:spPr>
            <a:xfrm>
              <a:off x="56728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8 Points 58">
              <a:extLst>
                <a:ext uri="{FF2B5EF4-FFF2-40B4-BE49-F238E27FC236}">
                  <a16:creationId xmlns:a16="http://schemas.microsoft.com/office/drawing/2014/main" id="{08461412-1DA7-41FA-8E7B-0809250F9A60}"/>
                </a:ext>
              </a:extLst>
            </p:cNvPr>
            <p:cNvSpPr/>
            <p:nvPr/>
          </p:nvSpPr>
          <p:spPr>
            <a:xfrm>
              <a:off x="60116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Explosion: 8 Points 59">
              <a:extLst>
                <a:ext uri="{FF2B5EF4-FFF2-40B4-BE49-F238E27FC236}">
                  <a16:creationId xmlns:a16="http://schemas.microsoft.com/office/drawing/2014/main" id="{75000F4C-37B9-43B2-80B8-83ACCC2A080B}"/>
                </a:ext>
              </a:extLst>
            </p:cNvPr>
            <p:cNvSpPr/>
            <p:nvPr/>
          </p:nvSpPr>
          <p:spPr>
            <a:xfrm>
              <a:off x="6248400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Explosion: 8 Points 60">
              <a:extLst>
                <a:ext uri="{FF2B5EF4-FFF2-40B4-BE49-F238E27FC236}">
                  <a16:creationId xmlns:a16="http://schemas.microsoft.com/office/drawing/2014/main" id="{D6375380-3310-4E93-A712-42781FA2919D}"/>
                </a:ext>
              </a:extLst>
            </p:cNvPr>
            <p:cNvSpPr/>
            <p:nvPr/>
          </p:nvSpPr>
          <p:spPr>
            <a:xfrm>
              <a:off x="6587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id="{B4F45901-63EF-4E14-B3F1-E314A4E9D447}"/>
                </a:ext>
              </a:extLst>
            </p:cNvPr>
            <p:cNvSpPr/>
            <p:nvPr/>
          </p:nvSpPr>
          <p:spPr>
            <a:xfrm>
              <a:off x="69682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Explosion: 8 Points 62">
              <a:extLst>
                <a:ext uri="{FF2B5EF4-FFF2-40B4-BE49-F238E27FC236}">
                  <a16:creationId xmlns:a16="http://schemas.microsoft.com/office/drawing/2014/main" id="{10F53887-01F7-49DB-90ED-1FA37C10FC16}"/>
                </a:ext>
              </a:extLst>
            </p:cNvPr>
            <p:cNvSpPr/>
            <p:nvPr/>
          </p:nvSpPr>
          <p:spPr>
            <a:xfrm>
              <a:off x="73070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Explosion: 8 Points 63">
              <a:extLst>
                <a:ext uri="{FF2B5EF4-FFF2-40B4-BE49-F238E27FC236}">
                  <a16:creationId xmlns:a16="http://schemas.microsoft.com/office/drawing/2014/main" id="{7BD950E7-5D3B-43FB-942F-DE68DE3587EB}"/>
                </a:ext>
              </a:extLst>
            </p:cNvPr>
            <p:cNvSpPr/>
            <p:nvPr/>
          </p:nvSpPr>
          <p:spPr>
            <a:xfrm>
              <a:off x="7654032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Explosion: 8 Points 64">
              <a:extLst>
                <a:ext uri="{FF2B5EF4-FFF2-40B4-BE49-F238E27FC236}">
                  <a16:creationId xmlns:a16="http://schemas.microsoft.com/office/drawing/2014/main" id="{1AB8A923-243B-419C-93D7-D10584F52232}"/>
                </a:ext>
              </a:extLst>
            </p:cNvPr>
            <p:cNvSpPr/>
            <p:nvPr/>
          </p:nvSpPr>
          <p:spPr>
            <a:xfrm>
              <a:off x="7992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8 Points 65">
              <a:extLst>
                <a:ext uri="{FF2B5EF4-FFF2-40B4-BE49-F238E27FC236}">
                  <a16:creationId xmlns:a16="http://schemas.microsoft.com/office/drawing/2014/main" id="{66C12C58-48F9-4220-BD3C-1B0C20EFA716}"/>
                </a:ext>
              </a:extLst>
            </p:cNvPr>
            <p:cNvSpPr/>
            <p:nvPr/>
          </p:nvSpPr>
          <p:spPr>
            <a:xfrm>
              <a:off x="8373864" y="3505200"/>
              <a:ext cx="457200" cy="533400"/>
            </a:xfrm>
            <a:prstGeom prst="irregularSeal1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7893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Relevant Factors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267679"/>
              </p:ext>
            </p:extLst>
          </p:nvPr>
        </p:nvGraphicFramePr>
        <p:xfrm>
          <a:off x="762000" y="1752600"/>
          <a:ext cx="10972800" cy="457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91627593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MARS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Poles (PELs)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Equatorial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36m x 36m x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20m x 20m x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Pancake-shaped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Quonset hut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Metals from regolith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Plastics from air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Shielding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Regolith covering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Regolith shielding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Plant / Harvest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By crew in greenhouse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By crew in greenhouse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By crew in greenhouse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By crew in greenhouse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60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311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3581400" y="381000"/>
            <a:ext cx="51054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Relevant Factors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AD2C513-8DBF-4403-90DA-59FEB7949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16833"/>
              </p:ext>
            </p:extLst>
          </p:nvPr>
        </p:nvGraphicFramePr>
        <p:xfrm>
          <a:off x="762000" y="1752600"/>
          <a:ext cx="10972800" cy="400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1909492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610400794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916275930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MOON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MARS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655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Lighting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Concentrated sunlight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 Concentrated sunlight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2146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Power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 Sun via concentrators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 Sun via concentrators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4904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  Sunlight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90% of day = 1,240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50% - 15% = 250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0703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Conversion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10793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Plant 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146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2800" b="1" dirty="0"/>
                        <a:t>  Substrate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Hydroponic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Hydroponic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78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338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tarship">
            <a:extLst>
              <a:ext uri="{FF2B5EF4-FFF2-40B4-BE49-F238E27FC236}">
                <a16:creationId xmlns:a16="http://schemas.microsoft.com/office/drawing/2014/main" id="{209A9C82-925A-42C4-93FF-7B14F9D7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7933" y="2133600"/>
            <a:ext cx="4605867" cy="2590800"/>
          </a:xfrm>
          <a:prstGeom prst="rect">
            <a:avLst/>
          </a:prstGeom>
          <a:noFill/>
          <a:ln w="635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AB384E-73E7-4F56-B50B-3013A62AA0C8}"/>
              </a:ext>
            </a:extLst>
          </p:cNvPr>
          <p:cNvGrpSpPr/>
          <p:nvPr/>
        </p:nvGrpSpPr>
        <p:grpSpPr>
          <a:xfrm>
            <a:off x="4953000" y="914400"/>
            <a:ext cx="2057400" cy="2209800"/>
            <a:chOff x="4183309" y="1160756"/>
            <a:chExt cx="4217741" cy="44780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D21914-A3A2-4AAB-8C85-0B5CDC378290}"/>
                </a:ext>
              </a:extLst>
            </p:cNvPr>
            <p:cNvSpPr/>
            <p:nvPr/>
          </p:nvSpPr>
          <p:spPr>
            <a:xfrm>
              <a:off x="5038725" y="3276600"/>
              <a:ext cx="2438400" cy="20574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6C6C0B-4D65-4C00-8DA0-E19F44684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91000" y="1333500"/>
              <a:ext cx="4210050" cy="4191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C3CD48-A6DC-4D84-A2F8-C5CD951DB522}"/>
                </a:ext>
              </a:extLst>
            </p:cNvPr>
            <p:cNvSpPr/>
            <p:nvPr/>
          </p:nvSpPr>
          <p:spPr>
            <a:xfrm>
              <a:off x="4183309" y="1278184"/>
              <a:ext cx="4158650" cy="4246316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0514D20-ABA0-4315-86A1-2E34C9F967D5}"/>
                </a:ext>
              </a:extLst>
            </p:cNvPr>
            <p:cNvSpPr/>
            <p:nvPr/>
          </p:nvSpPr>
          <p:spPr>
            <a:xfrm>
              <a:off x="6181725" y="1160756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B0A67A-7956-4F9F-9C8C-52B6F2EC0C5D}"/>
                </a:ext>
              </a:extLst>
            </p:cNvPr>
            <p:cNvSpPr/>
            <p:nvPr/>
          </p:nvSpPr>
          <p:spPr>
            <a:xfrm>
              <a:off x="6181725" y="5410200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CD195-38DF-4152-BD9C-B8ACA439FFE8}"/>
              </a:ext>
            </a:extLst>
          </p:cNvPr>
          <p:cNvGrpSpPr/>
          <p:nvPr/>
        </p:nvGrpSpPr>
        <p:grpSpPr>
          <a:xfrm>
            <a:off x="8182892" y="2362200"/>
            <a:ext cx="3628108" cy="3628108"/>
            <a:chOff x="7543800" y="1172492"/>
            <a:chExt cx="4513016" cy="45130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7ECE30-A07E-4FCA-A8CA-B5217BACB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43800" y="1172492"/>
              <a:ext cx="4513016" cy="451301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6D3FFEE-4F69-4B27-93C7-12A9ACA568D6}"/>
                </a:ext>
              </a:extLst>
            </p:cNvPr>
            <p:cNvSpPr/>
            <p:nvPr/>
          </p:nvSpPr>
          <p:spPr>
            <a:xfrm>
              <a:off x="9220200" y="3247108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6E2DC4-C5CB-4F5D-BA98-BB0B77951A27}"/>
                </a:ext>
              </a:extLst>
            </p:cNvPr>
            <p:cNvSpPr/>
            <p:nvPr/>
          </p:nvSpPr>
          <p:spPr>
            <a:xfrm>
              <a:off x="7593366" y="1189708"/>
              <a:ext cx="4436816" cy="4436816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842C81-B0D2-4742-B143-EE9B925FDB18}"/>
              </a:ext>
            </a:extLst>
          </p:cNvPr>
          <p:cNvCxnSpPr>
            <a:cxnSpLocks/>
          </p:cNvCxnSpPr>
          <p:nvPr/>
        </p:nvCxnSpPr>
        <p:spPr>
          <a:xfrm>
            <a:off x="3657600" y="3276600"/>
            <a:ext cx="4419600" cy="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426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lulibpub\Desktop\plata_doug.jpg">
            <a:extLst>
              <a:ext uri="{FF2B5EF4-FFF2-40B4-BE49-F238E27FC236}">
                <a16:creationId xmlns:a16="http://schemas.microsoft.com/office/drawing/2014/main" id="{849EF3D1-B39F-4B53-AA9B-277949C9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0"/>
          <a:stretch>
            <a:fillRect/>
          </a:stretch>
        </p:blipFill>
        <p:spPr bwMode="auto">
          <a:xfrm>
            <a:off x="2819401" y="4495800"/>
            <a:ext cx="1681163" cy="20066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F68891CF-9E97-4F01-B11A-17EC4E3CB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748986"/>
            <a:ext cx="55562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 PLATA</a:t>
            </a:r>
            <a:r>
              <a:rPr lang="en-US" alt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MD, MPH</a:t>
            </a:r>
            <a:endParaRPr lang="en-US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Space Development Network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DevelopSpace.info</a:t>
            </a:r>
            <a:br>
              <a:rPr lang="en-US" alt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https://sueellenwelfonderauthor.files.wordpress.com/2013/05/a-cat-cute-standing-kitten-bugging-for-a-second.jpg">
            <a:extLst>
              <a:ext uri="{FF2B5EF4-FFF2-40B4-BE49-F238E27FC236}">
                <a16:creationId xmlns:a16="http://schemas.microsoft.com/office/drawing/2014/main" id="{9DAE5F7F-2BB0-4F55-9D74-1B56FA71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90254"/>
            <a:ext cx="3581400" cy="4029347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862D2976-439E-4DF2-8FC7-75159A77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524000"/>
            <a:ext cx="495300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Thank you for </a:t>
            </a:r>
            <a:b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</a:br>
            <a:r>
              <a:rPr lang="en-US" altLang="en-US" sz="5400" b="1" dirty="0">
                <a:solidFill>
                  <a:schemeClr val="bg1"/>
                </a:solidFill>
                <a:ea typeface="MS PGothic" panose="020B0600070205080204" pitchFamily="34" charset="-128"/>
              </a:rPr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879218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A9AD74-6B0B-47D7-AE76-9DA645AA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589" y="2057400"/>
            <a:ext cx="6382822" cy="3791071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267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Debate</a:t>
            </a:r>
          </a:p>
        </p:txBody>
      </p:sp>
    </p:spTree>
    <p:extLst>
      <p:ext uri="{BB962C8B-B14F-4D97-AF65-F5344CB8AC3E}">
        <p14:creationId xmlns:p14="http://schemas.microsoft.com/office/powerpoint/2010/main" val="21479057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93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267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Debate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0D441-5AAA-4916-8FE1-029233E28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6" b="18868"/>
          <a:stretch/>
        </p:blipFill>
        <p:spPr>
          <a:xfrm>
            <a:off x="533400" y="1905000"/>
            <a:ext cx="5257800" cy="416779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0B77BB6B-CA26-47AA-9760-E82B0DF45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039" y="2438400"/>
            <a:ext cx="561150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Thick enough atmosphere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Protects from SPEs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No shielding needed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Direct sunlight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bg1"/>
                </a:solidFill>
                <a:latin typeface="Candara" panose="020E0502030303020204" pitchFamily="34" charset="0"/>
              </a:rPr>
              <a:t>No need for solar arrays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EC6460EA-F2B4-4B6F-9FB9-E57C7910B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743" y="2542639"/>
            <a:ext cx="91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Wingdings" panose="05000000000000000000" pitchFamily="2" charset="2"/>
              </a:rPr>
              <a:t>l</a:t>
            </a:r>
            <a:endParaRPr lang="en-US" altLang="en-US" dirty="0">
              <a:solidFill>
                <a:schemeClr val="bg1"/>
              </a:solidFill>
              <a:latin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3004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267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Debate</a:t>
            </a:r>
          </a:p>
        </p:txBody>
      </p:sp>
      <p:pic>
        <p:nvPicPr>
          <p:cNvPr id="14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39396A66-FF7B-4401-B826-4A7068610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69" b="11658"/>
          <a:stretch/>
        </p:blipFill>
        <p:spPr bwMode="auto">
          <a:xfrm>
            <a:off x="3200399" y="1481201"/>
            <a:ext cx="5715001" cy="2743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9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267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Debate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1E4B2-5A4F-44CE-8F81-D144064B1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2505"/>
          <a:stretch/>
        </p:blipFill>
        <p:spPr>
          <a:xfrm>
            <a:off x="3200401" y="4274598"/>
            <a:ext cx="3413270" cy="2286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4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39396A66-FF7B-4401-B826-4A7068610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69" b="11658"/>
          <a:stretch/>
        </p:blipFill>
        <p:spPr bwMode="auto">
          <a:xfrm>
            <a:off x="3200399" y="1481201"/>
            <a:ext cx="5715001" cy="2743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5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25609B2-9219-4822-B5D4-E0801BED729C}"/>
              </a:ext>
            </a:extLst>
          </p:cNvPr>
          <p:cNvSpPr/>
          <p:nvPr/>
        </p:nvSpPr>
        <p:spPr>
          <a:xfrm>
            <a:off x="4267200" y="381000"/>
            <a:ext cx="3733800" cy="87862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C5EE33C-11E1-4943-8DB5-2F81774DE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3998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Debate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AC29A-717E-4C5D-B54E-77CB7B2E6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/>
          <a:stretch/>
        </p:blipFill>
        <p:spPr>
          <a:xfrm>
            <a:off x="6613672" y="4267200"/>
            <a:ext cx="2301730" cy="229339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11E4B2-5A4F-44CE-8F81-D144064B1A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2505"/>
          <a:stretch/>
        </p:blipFill>
        <p:spPr>
          <a:xfrm>
            <a:off x="3200401" y="4274598"/>
            <a:ext cx="3413270" cy="22860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4" name="Picture 2" descr="http://apiemistika.lt/wp-content/uploads/2013/04/kolonija-marsas.jpg">
            <a:extLst>
              <a:ext uri="{FF2B5EF4-FFF2-40B4-BE49-F238E27FC236}">
                <a16:creationId xmlns:a16="http://schemas.microsoft.com/office/drawing/2014/main" id="{39396A66-FF7B-4401-B826-4A7068610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15" r="469" b="11658"/>
          <a:stretch/>
        </p:blipFill>
        <p:spPr bwMode="auto">
          <a:xfrm>
            <a:off x="3200399" y="1481201"/>
            <a:ext cx="5715001" cy="2743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32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623</Words>
  <Application>Microsoft Office PowerPoint</Application>
  <PresentationFormat>Widescreen</PresentationFormat>
  <Paragraphs>268</Paragraphs>
  <Slides>50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Narrow</vt:lpstr>
      <vt:lpstr>Calibri</vt:lpstr>
      <vt:lpstr>Candara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Loma Linda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Library Systems</dc:creator>
  <cp:lastModifiedBy>Doug Plata</cp:lastModifiedBy>
  <cp:revision>231</cp:revision>
  <dcterms:created xsi:type="dcterms:W3CDTF">2015-06-25T18:10:55Z</dcterms:created>
  <dcterms:modified xsi:type="dcterms:W3CDTF">2019-10-17T22:04:36Z</dcterms:modified>
</cp:coreProperties>
</file>