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92" r:id="rId2"/>
    <p:sldId id="1021" r:id="rId3"/>
    <p:sldId id="1018" r:id="rId4"/>
    <p:sldId id="1187" r:id="rId5"/>
    <p:sldId id="1150" r:id="rId6"/>
    <p:sldId id="1159" r:id="rId7"/>
    <p:sldId id="1203" r:id="rId8"/>
    <p:sldId id="1188" r:id="rId9"/>
    <p:sldId id="1204" r:id="rId10"/>
    <p:sldId id="1189" r:id="rId11"/>
    <p:sldId id="1205" r:id="rId12"/>
    <p:sldId id="1190" r:id="rId13"/>
    <p:sldId id="1191" r:id="rId14"/>
    <p:sldId id="1233" r:id="rId15"/>
    <p:sldId id="1192" r:id="rId16"/>
    <p:sldId id="1234" r:id="rId17"/>
    <p:sldId id="1193" r:id="rId18"/>
    <p:sldId id="1235" r:id="rId19"/>
    <p:sldId id="1196" r:id="rId20"/>
    <p:sldId id="1207" r:id="rId21"/>
    <p:sldId id="1195" r:id="rId22"/>
    <p:sldId id="1226" r:id="rId23"/>
    <p:sldId id="1227" r:id="rId24"/>
    <p:sldId id="1229" r:id="rId25"/>
    <p:sldId id="1228" r:id="rId26"/>
    <p:sldId id="1230" r:id="rId27"/>
    <p:sldId id="1232" r:id="rId28"/>
    <p:sldId id="1231" r:id="rId29"/>
    <p:sldId id="1238" r:id="rId30"/>
    <p:sldId id="1239" r:id="rId31"/>
    <p:sldId id="1236" r:id="rId32"/>
    <p:sldId id="1241" r:id="rId33"/>
    <p:sldId id="1240" r:id="rId34"/>
    <p:sldId id="1237" r:id="rId35"/>
    <p:sldId id="1208" r:id="rId36"/>
    <p:sldId id="1215" r:id="rId37"/>
    <p:sldId id="1218" r:id="rId38"/>
    <p:sldId id="1216" r:id="rId39"/>
    <p:sldId id="1217" r:id="rId40"/>
    <p:sldId id="1219" r:id="rId41"/>
    <p:sldId id="1220" r:id="rId42"/>
    <p:sldId id="1198" r:id="rId43"/>
    <p:sldId id="1209" r:id="rId44"/>
    <p:sldId id="1221" r:id="rId45"/>
    <p:sldId id="1199" r:id="rId46"/>
    <p:sldId id="1210" r:id="rId47"/>
    <p:sldId id="1242" r:id="rId48"/>
    <p:sldId id="1200" r:id="rId49"/>
    <p:sldId id="1212" r:id="rId50"/>
    <p:sldId id="1243" r:id="rId51"/>
    <p:sldId id="1201" r:id="rId52"/>
    <p:sldId id="1213" r:id="rId53"/>
    <p:sldId id="1225" r:id="rId54"/>
    <p:sldId id="1224" r:id="rId55"/>
    <p:sldId id="1223" r:id="rId56"/>
    <p:sldId id="1222" r:id="rId57"/>
    <p:sldId id="1161" r:id="rId5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36" autoAdjust="0"/>
    <p:restoredTop sz="95182" autoAdjust="0"/>
  </p:normalViewPr>
  <p:slideViewPr>
    <p:cSldViewPr>
      <p:cViewPr varScale="1">
        <p:scale>
          <a:sx n="63" d="100"/>
          <a:sy n="63" d="100"/>
        </p:scale>
        <p:origin x="156" y="2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="1" dirty="0">
                <a:solidFill>
                  <a:schemeClr val="bg1"/>
                </a:solidFill>
              </a:rPr>
              <a:t>Afford</a:t>
            </a:r>
            <a:endParaRPr lang="en-US" b="1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0752952755905"/>
          <c:y val="0.85858570013621449"/>
          <c:w val="0.45484731791338578"/>
          <c:h val="0.12735180072885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2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Afford @ $80M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F6-4B70-A3C5-F3BA630D66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F6-4B70-A3C5-F3BA630D66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F6-4B70-A3C5-F3BA630D66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4F6-4B70-A3C5-F3BA630D6609}"/>
              </c:ext>
            </c:extLst>
          </c:dPt>
          <c:cat>
            <c:strRef>
              <c:f>Sheet1!$A$2:$A$5</c:f>
              <c:strCache>
                <c:ptCount val="2"/>
                <c:pt idx="0">
                  <c:v>Can</c:v>
                </c:pt>
                <c:pt idx="1">
                  <c:v>Can't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6C-49CB-9F64-1B8C16DF4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42929737616668"/>
          <c:y val="0.82878371433179032"/>
          <c:w val="0.49030943500483498"/>
          <c:h val="0.16599829738427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="1" dirty="0">
                <a:solidFill>
                  <a:schemeClr val="bg1"/>
                </a:solidFill>
              </a:rPr>
              <a:t>Afford</a:t>
            </a:r>
            <a:endParaRPr lang="en-US" b="1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0752952755905"/>
          <c:y val="0.85858570013621449"/>
          <c:w val="0.45484731791338578"/>
          <c:h val="0.12735180072885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2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Afford @ $80M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78-4E48-BB9C-0D846767C6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78-4E48-BB9C-0D846767C6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78-4E48-BB9C-0D846767C6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78-4E48-BB9C-0D846767C6FE}"/>
              </c:ext>
            </c:extLst>
          </c:dPt>
          <c:cat>
            <c:strRef>
              <c:f>Sheet1!$A$2:$A$5</c:f>
              <c:strCache>
                <c:ptCount val="2"/>
                <c:pt idx="0">
                  <c:v>Can</c:v>
                </c:pt>
                <c:pt idx="1">
                  <c:v>Can't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6C-49CB-9F64-1B8C16DF4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42929737616668"/>
          <c:y val="0.82878371433179032"/>
          <c:w val="0.49030943500483498"/>
          <c:h val="0.16599829738427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Afford @ $87M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18-418F-A002-D9A797AFBE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18-418F-A002-D9A797AFBE10}"/>
              </c:ext>
            </c:extLst>
          </c:dPt>
          <c:cat>
            <c:strRef>
              <c:f>Sheet1!$A$2:$A$3</c:f>
              <c:strCache>
                <c:ptCount val="2"/>
                <c:pt idx="0">
                  <c:v>Can</c:v>
                </c:pt>
                <c:pt idx="1">
                  <c:v>Can't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C2-4DCD-8251-DF21A57BB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8AC075-41E8-41CB-AF82-662C7D4E90F0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BF67B9-7843-462F-9417-E21E936FD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88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E9730B-4B85-4B68-A22A-05221898847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0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109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47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99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895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87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38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333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14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003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10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7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077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823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41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582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084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2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51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51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71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13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20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281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017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108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012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19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057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784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957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095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52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9269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03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04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316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050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496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48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4859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856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222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19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0483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361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4565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7355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2803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734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8922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9476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40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99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25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290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21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7F4E-3C7A-4FFD-819E-9700F8A2D11B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73D5-868C-48DF-AC61-EF3714995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28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5F2E-5D72-443A-B49C-DB64C402B290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F1F30-14D0-4BEC-835B-B24A70085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5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AA23-30FA-4B7A-8A16-7663679D539F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C3D5-BF3F-41DE-9DCA-0E00770E0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F35A-AE57-4764-B497-68427B1055E8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D4C40-A593-42FF-9049-DFB37FF31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5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1965-E342-4AAD-80B5-58F65BB9DE52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33DD-0D4B-4F35-B9D6-2CBDC71ED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9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36E8-FF91-44C6-B8CC-5AD63D68062A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71EA6-8D6D-44E7-B22F-10C369E10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2948-2997-40D1-A34A-B201E03FCD29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B9B3-8A49-407F-AF81-01F9C5AD9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6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7959-C35F-49B8-AA39-3817DC60D2E4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5CC3-5066-4D28-925B-7289FEFBF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2464E-3AF6-4677-B0D3-AF81B7AB8854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1D94-B68F-431D-A95A-E85F56DF9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5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7AB5-C7F9-42D4-B7EE-AE1E5CA9DAF0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55552-A1A3-4E96-93D0-AD3F39609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37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BBF-71D4-4164-B8F4-A145D6623A00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FEADD-C15F-4076-869A-3E5A41FC4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4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AFDB0-765C-4503-9E5E-BF7AD6385C53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AF8828-73B6-4C2C-AA09-F2B2ED660E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://www.developspace.info/images/apollo12.pn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developspace.info/images/apollo12.png" TargetMode="External"/><Relationship Id="rId7" Type="http://schemas.openxmlformats.org/officeDocument/2006/relationships/hyperlink" Target="http://www.developspace.info/international/images/lander-change.pn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developspace.info/international/images/rover-lunokhod1.pn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hyperlink" Target="http://www.developspace.info/international/images/impact-apollo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://www.developspace.info/international/images/habs-community.png" TargetMode="External"/><Relationship Id="rId3" Type="http://schemas.openxmlformats.org/officeDocument/2006/relationships/hyperlink" Target="http://www.developspace.info/international/images/habs-northpole.png" TargetMode="External"/><Relationship Id="rId7" Type="http://schemas.openxmlformats.org/officeDocument/2006/relationships/hyperlink" Target="http://www.developspace.info/international/images/habs-transport.png" TargetMode="Externa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hyperlink" Target="http://www.developspace.info/international/images/habs-recreation.png" TargetMode="External"/><Relationship Id="rId5" Type="http://schemas.openxmlformats.org/officeDocument/2006/relationships/hyperlink" Target="http://www.developspace.info/international/images/habs-utility.png" TargetMode="External"/><Relationship Id="rId15" Type="http://schemas.openxmlformats.org/officeDocument/2006/relationships/hyperlink" Target="http://www.developspace.info/international/images/habs-medical.png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://www.developspace.info/international/images/habs-residential.png" TargetMode="External"/><Relationship Id="rId1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developspace.info/international/images/dance.png" TargetMode="External"/><Relationship Id="rId7" Type="http://schemas.openxmlformats.org/officeDocument/2006/relationships/hyperlink" Target="https://www.youtube.com/watch?v=n3msgT2Qrn4&amp;t=2m17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://www.developspace.info/international/images/activities-sports.png" TargetMode="Externa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velopspace.info/international/images/habs-utility.pn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://www.developspace.info/international/images/habs-residential.png" TargetMode="Externa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57400" y="1117600"/>
            <a:ext cx="8077200" cy="200660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209800" y="1198564"/>
            <a:ext cx="777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 dirty="0">
                <a:latin typeface="Century Gothic" panose="020B0502020202020204" pitchFamily="34" charset="0"/>
              </a:rPr>
              <a:t>The International Lunar Exploration Phase</a:t>
            </a:r>
            <a:endParaRPr lang="en-US" alt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053" name="Picture 2" descr="C:\Users\llulibpub\Desktop\plata_do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2819401" y="3962400"/>
            <a:ext cx="1681163" cy="20066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4572000" y="4038600"/>
            <a:ext cx="55562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DevelopSpace.info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DougSpace007@gmail.com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909-557-7483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733800" y="381000"/>
            <a:ext cx="4800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2 – Initial Crew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E3111A-878D-461D-95DF-1C4830C56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56775"/>
            <a:ext cx="5867400" cy="439162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0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362200" y="2438400"/>
            <a:ext cx="7543800" cy="2362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International Lunar Exploration Phase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1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0480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3a – ILEP - American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D2B570-67A2-4EBC-B372-D01F534E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40" y="1828800"/>
            <a:ext cx="5867400" cy="440055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50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2209800" y="381000"/>
            <a:ext cx="7848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3b – ILEP – Other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44002-5CB5-48F0-905D-191E40C75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533400" y="2133600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84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2209800" y="381000"/>
            <a:ext cx="7848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3b – ILEP – Other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44002-5CB5-48F0-905D-191E40C75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533400" y="2133600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C65383-1135-4EC6-9F33-C85EA4976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4657"/>
          <a:stretch/>
        </p:blipFill>
        <p:spPr>
          <a:xfrm>
            <a:off x="5715000" y="2133600"/>
            <a:ext cx="60198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18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1752600" y="381000"/>
            <a:ext cx="876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4a – Private Settlement (early)</a:t>
            </a:r>
          </a:p>
        </p:txBody>
      </p:sp>
      <p:pic>
        <p:nvPicPr>
          <p:cNvPr id="3074" name="Picture 2" descr="Image result for older workers">
            <a:extLst>
              <a:ext uri="{FF2B5EF4-FFF2-40B4-BE49-F238E27FC236}">
                <a16:creationId xmlns="" xmlns:a16="http://schemas.microsoft.com/office/drawing/2014/main" id="{E79722B1-4F6D-458A-A2CD-B1B1FF20C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8"/>
          <a:stretch/>
        </p:blipFill>
        <p:spPr bwMode="auto">
          <a:xfrm>
            <a:off x="545416" y="2362200"/>
            <a:ext cx="4743916" cy="339322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1752600" y="381000"/>
            <a:ext cx="876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4a – Private Settlement (early)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F347D6-7B18-4F98-8E29-B47BB368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3" y="2362200"/>
            <a:ext cx="5768477" cy="339322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3074" name="Picture 2" descr="Image result for older workers">
            <a:extLst>
              <a:ext uri="{FF2B5EF4-FFF2-40B4-BE49-F238E27FC236}">
                <a16:creationId xmlns="" xmlns:a16="http://schemas.microsoft.com/office/drawing/2014/main" id="{E79722B1-4F6D-458A-A2CD-B1B1FF20C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8"/>
          <a:stretch/>
        </p:blipFill>
        <p:spPr bwMode="auto">
          <a:xfrm>
            <a:off x="545416" y="2362200"/>
            <a:ext cx="4743916" cy="339322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1752600" y="381000"/>
            <a:ext cx="876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4b – Private Settlement (later)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="" xmlns:a16="http://schemas.microsoft.com/office/drawing/2014/main" id="{56BF9A44-4EEA-46E3-A9FC-B21A9432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1" y="2133600"/>
            <a:ext cx="5715000" cy="3810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88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1752600" y="381000"/>
            <a:ext cx="876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4b – Private Settlement (later)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3614AE-FA9D-4CE5-8FF9-793FD6189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2133600"/>
            <a:ext cx="5080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098" name="Picture 2" descr="Related image">
            <a:extLst>
              <a:ext uri="{FF2B5EF4-FFF2-40B4-BE49-F238E27FC236}">
                <a16:creationId xmlns="" xmlns:a16="http://schemas.microsoft.com/office/drawing/2014/main" id="{56BF9A44-4EEA-46E3-A9FC-B21A9432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1" y="2133600"/>
            <a:ext cx="5715000" cy="3810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29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667000" y="2438400"/>
            <a:ext cx="6934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ILEP - American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76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62400" y="2438400"/>
            <a:ext cx="4343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971800" y="2548578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79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429000" y="381000"/>
            <a:ext cx="5410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ILEP - American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0F9FEF-BEAD-4F2F-BCA5-36868DCBE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89" y="1828800"/>
            <a:ext cx="7058311" cy="432785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12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667000" y="2438400"/>
            <a:ext cx="6934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ILEP - Economics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0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Image result for logo nasa">
            <a:extLst>
              <a:ext uri="{FF2B5EF4-FFF2-40B4-BE49-F238E27FC236}">
                <a16:creationId xmlns="" xmlns:a16="http://schemas.microsoft.com/office/drawing/2014/main" id="{10380455-3636-435C-8739-6F7C024D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18CDE0-DF9E-411E-BEEF-C812E6EA75D5}"/>
              </a:ext>
            </a:extLst>
          </p:cNvPr>
          <p:cNvSpPr txBox="1"/>
          <p:nvPr/>
        </p:nvSpPr>
        <p:spPr>
          <a:xfrm>
            <a:off x="0" y="54255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0.1% of GDP                   </a:t>
            </a:r>
            <a:r>
              <a:rPr lang="en-US" sz="4000" b="1" dirty="0">
                <a:solidFill>
                  <a:srgbClr val="0B192B"/>
                </a:solidFill>
              </a:rPr>
              <a:t>0.1% of GDP x 4 </a:t>
            </a:r>
            <a:r>
              <a:rPr lang="en-US" sz="4000" b="1" dirty="0" err="1">
                <a:solidFill>
                  <a:srgbClr val="0B192B"/>
                </a:solidFill>
              </a:rPr>
              <a:t>yrs</a:t>
            </a:r>
            <a:endParaRPr lang="en-US" sz="4000" b="1" dirty="0">
              <a:solidFill>
                <a:srgbClr val="0B19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Image result for logo nasa">
            <a:extLst>
              <a:ext uri="{FF2B5EF4-FFF2-40B4-BE49-F238E27FC236}">
                <a16:creationId xmlns="" xmlns:a16="http://schemas.microsoft.com/office/drawing/2014/main" id="{10380455-3636-435C-8739-6F7C024D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="" xmlns:a16="http://schemas.microsoft.com/office/drawing/2014/main" id="{0DA2B93A-1C7F-4889-AB1E-297B479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26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18CDE0-DF9E-411E-BEEF-C812E6EA75D5}"/>
              </a:ext>
            </a:extLst>
          </p:cNvPr>
          <p:cNvSpPr txBox="1"/>
          <p:nvPr/>
        </p:nvSpPr>
        <p:spPr>
          <a:xfrm>
            <a:off x="0" y="54255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0.1% of GDP                   </a:t>
            </a:r>
            <a:r>
              <a:rPr lang="en-US" sz="4000" b="1" dirty="0">
                <a:solidFill>
                  <a:srgbClr val="0B192B"/>
                </a:solidFill>
              </a:rPr>
              <a:t>0.1% of GDP x 4 </a:t>
            </a:r>
            <a:r>
              <a:rPr lang="en-US" sz="4000" b="1" dirty="0" err="1">
                <a:solidFill>
                  <a:srgbClr val="0B192B"/>
                </a:solidFill>
              </a:rPr>
              <a:t>yrs</a:t>
            </a:r>
            <a:endParaRPr lang="en-US" sz="4000" b="1" dirty="0">
              <a:solidFill>
                <a:srgbClr val="0B192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1C6927-4CA1-4461-8C1C-2AC666DA2DF3}"/>
              </a:ext>
            </a:extLst>
          </p:cNvPr>
          <p:cNvSpPr txBox="1"/>
          <p:nvPr/>
        </p:nvSpPr>
        <p:spPr>
          <a:xfrm>
            <a:off x="6324600" y="5429808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195 nations</a:t>
            </a:r>
            <a:endParaRPr lang="en-US" sz="4000" b="1" dirty="0">
              <a:solidFill>
                <a:srgbClr val="0B19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Image result for logo nasa">
            <a:extLst>
              <a:ext uri="{FF2B5EF4-FFF2-40B4-BE49-F238E27FC236}">
                <a16:creationId xmlns="" xmlns:a16="http://schemas.microsoft.com/office/drawing/2014/main" id="{10380455-3636-435C-8739-6F7C024D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="" xmlns:a16="http://schemas.microsoft.com/office/drawing/2014/main" id="{0DA2B93A-1C7F-4889-AB1E-297B479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26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18CDE0-DF9E-411E-BEEF-C812E6EA75D5}"/>
              </a:ext>
            </a:extLst>
          </p:cNvPr>
          <p:cNvSpPr txBox="1"/>
          <p:nvPr/>
        </p:nvSpPr>
        <p:spPr>
          <a:xfrm>
            <a:off x="0" y="54255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0.1% of GDP                   0.1% of GDP </a:t>
            </a:r>
            <a:r>
              <a:rPr lang="en-US" sz="4000" b="1" dirty="0">
                <a:solidFill>
                  <a:srgbClr val="0B192B"/>
                </a:solidFill>
              </a:rPr>
              <a:t>x 4 </a:t>
            </a:r>
            <a:r>
              <a:rPr lang="en-US" sz="4000" b="1" dirty="0" err="1">
                <a:solidFill>
                  <a:srgbClr val="0B192B"/>
                </a:solidFill>
              </a:rPr>
              <a:t>yrs</a:t>
            </a:r>
            <a:endParaRPr lang="en-US" sz="4000" b="1" dirty="0">
              <a:solidFill>
                <a:srgbClr val="0B19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Image result for logo nasa">
            <a:extLst>
              <a:ext uri="{FF2B5EF4-FFF2-40B4-BE49-F238E27FC236}">
                <a16:creationId xmlns="" xmlns:a16="http://schemas.microsoft.com/office/drawing/2014/main" id="{10380455-3636-435C-8739-6F7C024D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>
            <a:extLst>
              <a:ext uri="{FF2B5EF4-FFF2-40B4-BE49-F238E27FC236}">
                <a16:creationId xmlns="" xmlns:a16="http://schemas.microsoft.com/office/drawing/2014/main" id="{0DA2B93A-1C7F-4889-AB1E-297B479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2600"/>
            <a:ext cx="3810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18CDE0-DF9E-411E-BEEF-C812E6EA75D5}"/>
              </a:ext>
            </a:extLst>
          </p:cNvPr>
          <p:cNvSpPr txBox="1"/>
          <p:nvPr/>
        </p:nvSpPr>
        <p:spPr>
          <a:xfrm>
            <a:off x="0" y="54255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0.1% of GDP                   0.1% of GDP x 4 </a:t>
            </a:r>
            <a:r>
              <a:rPr lang="en-US" sz="4000" b="1" dirty="0" err="1">
                <a:solidFill>
                  <a:schemeClr val="bg1"/>
                </a:solidFill>
              </a:rPr>
              <a:t>yrs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BD60EA19-1F53-43DE-9499-D0BB5E53F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4399"/>
              </p:ext>
            </p:extLst>
          </p:nvPr>
        </p:nvGraphicFramePr>
        <p:xfrm>
          <a:off x="-1447800" y="11345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66AD721D-24FA-4F42-BCDB-1388900B8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689193"/>
              </p:ext>
            </p:extLst>
          </p:nvPr>
        </p:nvGraphicFramePr>
        <p:xfrm>
          <a:off x="-711200" y="1295400"/>
          <a:ext cx="7950200" cy="484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C92F40-AA65-4057-A88B-6DC75EA8A7B3}"/>
              </a:ext>
            </a:extLst>
          </p:cNvPr>
          <p:cNvSpPr txBox="1"/>
          <p:nvPr/>
        </p:nvSpPr>
        <p:spPr>
          <a:xfrm>
            <a:off x="3022600" y="39403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D6517D-767B-4DAA-8C49-06B8603FD344}"/>
              </a:ext>
            </a:extLst>
          </p:cNvPr>
          <p:cNvSpPr txBox="1"/>
          <p:nvPr/>
        </p:nvSpPr>
        <p:spPr>
          <a:xfrm>
            <a:off x="2108200" y="2590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20%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6DFA355D-AFDC-417D-A238-D9AC7D2C5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893505"/>
              </p:ext>
            </p:extLst>
          </p:nvPr>
        </p:nvGraphicFramePr>
        <p:xfrm>
          <a:off x="4241800" y="1295400"/>
          <a:ext cx="7645400" cy="484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644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BD60EA19-1F53-43DE-9499-D0BB5E53F44D}"/>
              </a:ext>
            </a:extLst>
          </p:cNvPr>
          <p:cNvGraphicFramePr/>
          <p:nvPr/>
        </p:nvGraphicFramePr>
        <p:xfrm>
          <a:off x="-1447800" y="11345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66AD721D-24FA-4F42-BCDB-1388900B89DA}"/>
              </a:ext>
            </a:extLst>
          </p:cNvPr>
          <p:cNvGraphicFramePr/>
          <p:nvPr/>
        </p:nvGraphicFramePr>
        <p:xfrm>
          <a:off x="-711200" y="1295400"/>
          <a:ext cx="7950200" cy="484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C92F40-AA65-4057-A88B-6DC75EA8A7B3}"/>
              </a:ext>
            </a:extLst>
          </p:cNvPr>
          <p:cNvSpPr txBox="1"/>
          <p:nvPr/>
        </p:nvSpPr>
        <p:spPr>
          <a:xfrm>
            <a:off x="3022600" y="39403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D6517D-767B-4DAA-8C49-06B8603FD344}"/>
              </a:ext>
            </a:extLst>
          </p:cNvPr>
          <p:cNvSpPr txBox="1"/>
          <p:nvPr/>
        </p:nvSpPr>
        <p:spPr>
          <a:xfrm>
            <a:off x="2108200" y="2590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20%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6DFA355D-AFDC-417D-A238-D9AC7D2C5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287362"/>
              </p:ext>
            </p:extLst>
          </p:nvPr>
        </p:nvGraphicFramePr>
        <p:xfrm>
          <a:off x="4927600" y="1295400"/>
          <a:ext cx="7645400" cy="484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2A106B6-E5A1-4C49-8821-AB7E7610B445}"/>
              </a:ext>
            </a:extLst>
          </p:cNvPr>
          <p:cNvSpPr txBox="1"/>
          <p:nvPr/>
        </p:nvSpPr>
        <p:spPr>
          <a:xfrm>
            <a:off x="8153400" y="39624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8106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CED70E-7048-41FD-AE7E-A3666325BC5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gdp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FC606A-125E-4232-B714-F224A82AE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22504" y="1524000"/>
            <a:ext cx="5772150" cy="4617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95DFF7-D8DB-415F-82F5-228CF5FE03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6203442" y="1524000"/>
            <a:ext cx="577215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0F2187-D18A-4065-8E9E-719C30D80EB0}"/>
              </a:ext>
            </a:extLst>
          </p:cNvPr>
          <p:cNvSpPr txBox="1"/>
          <p:nvPr/>
        </p:nvSpPr>
        <p:spPr>
          <a:xfrm>
            <a:off x="1066800" y="5049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130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1D728-4C80-4C64-A771-8817A73C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914400" y="927527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10330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505200" y="550532"/>
            <a:ext cx="5105400" cy="1090613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895600" y="584200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2157414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124200" y="2451080"/>
            <a:ext cx="678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Review of phases &amp; funding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Scenario of the Initial Crew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The ILEP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ILEP economics</a:t>
            </a:r>
            <a:br>
              <a:rPr lang="en-US" altLang="en-US" sz="3600" dirty="0">
                <a:latin typeface="Candara" panose="020E0502030303020204" pitchFamily="34" charset="0"/>
              </a:rPr>
            </a:br>
            <a:r>
              <a:rPr lang="en-US" altLang="en-US" sz="3600" dirty="0">
                <a:latin typeface="Candara" panose="020E0502030303020204" pitchFamily="34" charset="0"/>
              </a:rPr>
              <a:t>ILEP – American Phase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ILEP – International Phase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743200" y="2555319"/>
            <a:ext cx="9144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40618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0F2187-D18A-4065-8E9E-719C30D80EB0}"/>
              </a:ext>
            </a:extLst>
          </p:cNvPr>
          <p:cNvSpPr txBox="1"/>
          <p:nvPr/>
        </p:nvSpPr>
        <p:spPr>
          <a:xfrm>
            <a:off x="1066800" y="5049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130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1D728-4C80-4C64-A771-8817A73C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914400" y="927527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4AA151-FE26-4FFA-9B8E-3E1A26753669}"/>
              </a:ext>
            </a:extLst>
          </p:cNvPr>
          <p:cNvSpPr txBox="1"/>
          <p:nvPr/>
        </p:nvSpPr>
        <p:spPr>
          <a:xfrm>
            <a:off x="6781800" y="504953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??? </a:t>
            </a:r>
            <a:r>
              <a:rPr lang="en-US" sz="4800" b="1" dirty="0" smtClean="0">
                <a:solidFill>
                  <a:schemeClr val="bg1"/>
                </a:solidFill>
              </a:rPr>
              <a:t>interesting </a:t>
            </a:r>
            <a:r>
              <a:rPr lang="en-US" sz="4800" b="1" dirty="0">
                <a:solidFill>
                  <a:schemeClr val="bg1"/>
                </a:solidFill>
              </a:rPr>
              <a:t>missions?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A1808B-A4BC-445C-A085-3D9ED7576E46}"/>
              </a:ext>
            </a:extLst>
          </p:cNvPr>
          <p:cNvSpPr/>
          <p:nvPr/>
        </p:nvSpPr>
        <p:spPr>
          <a:xfrm>
            <a:off x="6553200" y="937591"/>
            <a:ext cx="4572000" cy="3810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61B854-A3AA-4645-9F80-8D53A07171D1}"/>
              </a:ext>
            </a:extLst>
          </p:cNvPr>
          <p:cNvSpPr txBox="1"/>
          <p:nvPr/>
        </p:nvSpPr>
        <p:spPr>
          <a:xfrm>
            <a:off x="7543800" y="685800"/>
            <a:ext cx="2590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1451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ECCA6D-4484-431F-A8AF-08DFACA3458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</a:t>
            </a:r>
            <a:r>
              <a:rPr lang="en-US" sz="4800" b="1" dirty="0" err="1">
                <a:solidFill>
                  <a:schemeClr val="bg1"/>
                </a:solidFill>
              </a:rPr>
              <a:t>sitelist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741D41-95FA-46B5-A576-E8A29B94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819400" y="1219200"/>
            <a:ext cx="65722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0F2187-D18A-4065-8E9E-719C30D80EB0}"/>
              </a:ext>
            </a:extLst>
          </p:cNvPr>
          <p:cNvSpPr txBox="1"/>
          <p:nvPr/>
        </p:nvSpPr>
        <p:spPr>
          <a:xfrm>
            <a:off x="1066800" y="5049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130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1D728-4C80-4C64-A771-8817A73C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914400" y="927527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4AA151-FE26-4FFA-9B8E-3E1A26753669}"/>
              </a:ext>
            </a:extLst>
          </p:cNvPr>
          <p:cNvSpPr txBox="1"/>
          <p:nvPr/>
        </p:nvSpPr>
        <p:spPr>
          <a:xfrm>
            <a:off x="6781800" y="504953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??? </a:t>
            </a:r>
            <a:r>
              <a:rPr lang="en-US" sz="4800" b="1" dirty="0" smtClean="0">
                <a:solidFill>
                  <a:schemeClr val="bg1"/>
                </a:solidFill>
              </a:rPr>
              <a:t>interesting </a:t>
            </a:r>
            <a:r>
              <a:rPr lang="en-US" sz="4800" b="1" dirty="0">
                <a:solidFill>
                  <a:schemeClr val="bg1"/>
                </a:solidFill>
              </a:rPr>
              <a:t>missions?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A1808B-A4BC-445C-A085-3D9ED7576E46}"/>
              </a:ext>
            </a:extLst>
          </p:cNvPr>
          <p:cNvSpPr/>
          <p:nvPr/>
        </p:nvSpPr>
        <p:spPr>
          <a:xfrm>
            <a:off x="6553200" y="927527"/>
            <a:ext cx="4572000" cy="3810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61B854-A3AA-4645-9F80-8D53A07171D1}"/>
              </a:ext>
            </a:extLst>
          </p:cNvPr>
          <p:cNvSpPr txBox="1"/>
          <p:nvPr/>
        </p:nvSpPr>
        <p:spPr>
          <a:xfrm>
            <a:off x="7543800" y="685800"/>
            <a:ext cx="2590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49573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0F2187-D18A-4065-8E9E-719C30D80EB0}"/>
              </a:ext>
            </a:extLst>
          </p:cNvPr>
          <p:cNvSpPr txBox="1"/>
          <p:nvPr/>
        </p:nvSpPr>
        <p:spPr>
          <a:xfrm>
            <a:off x="1066800" y="504953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130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1D728-4C80-4C64-A771-8817A73C9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3375"/>
          <a:stretch/>
        </p:blipFill>
        <p:spPr>
          <a:xfrm>
            <a:off x="914400" y="927527"/>
            <a:ext cx="4572000" cy="3810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4AA151-FE26-4FFA-9B8E-3E1A26753669}"/>
              </a:ext>
            </a:extLst>
          </p:cNvPr>
          <p:cNvSpPr txBox="1"/>
          <p:nvPr/>
        </p:nvSpPr>
        <p:spPr>
          <a:xfrm>
            <a:off x="6781800" y="504953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160 interesting missions</a:t>
            </a:r>
          </a:p>
        </p:txBody>
      </p:sp>
      <p:pic>
        <p:nvPicPr>
          <p:cNvPr id="8" name="Picture 2" descr="http://www.developspace.info/international/images/thumb/apollo12.png">
            <a:hlinkClick r:id="rId4"/>
            <a:extLst>
              <a:ext uri="{FF2B5EF4-FFF2-40B4-BE49-F238E27FC236}">
                <a16:creationId xmlns="" xmlns:a16="http://schemas.microsoft.com/office/drawing/2014/main" id="{42AB1980-604A-4FCC-832A-1AF4B75AB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 bwMode="auto">
          <a:xfrm>
            <a:off x="6577884" y="927528"/>
            <a:ext cx="4595419" cy="380999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242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362200" y="2438400"/>
            <a:ext cx="75438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ILEP - International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93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180DD3-0101-4D80-8820-F5636390B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819400" y="1173480"/>
            <a:ext cx="6629400" cy="530352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ECCA6D-4484-431F-A8AF-08DFACA3458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422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velopspace.info/international/images/thumb/apollo12.png">
            <a:hlinkClick r:id="rId3"/>
            <a:extLst>
              <a:ext uri="{FF2B5EF4-FFF2-40B4-BE49-F238E27FC236}">
                <a16:creationId xmlns="" xmlns:a16="http://schemas.microsoft.com/office/drawing/2014/main" id="{63629D3E-FE0A-4290-992F-953D71B9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24" y="1066800"/>
            <a:ext cx="2887540" cy="252659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velopspace.info/international/images/thumb/rover-lunokhod1.png">
            <a:hlinkClick r:id="rId5"/>
            <a:extLst>
              <a:ext uri="{FF2B5EF4-FFF2-40B4-BE49-F238E27FC236}">
                <a16:creationId xmlns="" xmlns:a16="http://schemas.microsoft.com/office/drawing/2014/main" id="{23D72976-5AF9-49B4-9002-9E41A413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36" y="1080496"/>
            <a:ext cx="3422028" cy="251519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velopspace.info/international/images/thumb/lander-change.png">
            <a:hlinkClick r:id="rId7"/>
            <a:extLst>
              <a:ext uri="{FF2B5EF4-FFF2-40B4-BE49-F238E27FC236}">
                <a16:creationId xmlns="" xmlns:a16="http://schemas.microsoft.com/office/drawing/2014/main" id="{AAC41AE6-3AB6-4C53-B32E-88A8658E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24" y="3947496"/>
            <a:ext cx="2887540" cy="251255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evelopspace.info/international/images/thumb/impact-apollo.png">
            <a:hlinkClick r:id="rId9"/>
            <a:extLst>
              <a:ext uri="{FF2B5EF4-FFF2-40B4-BE49-F238E27FC236}">
                <a16:creationId xmlns="" xmlns:a16="http://schemas.microsoft.com/office/drawing/2014/main" id="{517CB4F2-9A00-4593-9B33-666D565BB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18069"/>
          <a:stretch/>
        </p:blipFill>
        <p:spPr bwMode="auto">
          <a:xfrm>
            <a:off x="6021321" y="3964447"/>
            <a:ext cx="3427479" cy="251255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3C6D6A-4865-436B-BD8E-09A37514D544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2498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31D0FD-89CC-47C5-AECD-133DB61C6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 r="81875" b="17187"/>
          <a:stretch/>
        </p:blipFill>
        <p:spPr>
          <a:xfrm>
            <a:off x="2438400" y="1203434"/>
            <a:ext cx="3505200" cy="519736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C176FB-634E-4FC8-8D95-667BE35FF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187" r="81250" b="12500"/>
          <a:stretch/>
        </p:blipFill>
        <p:spPr>
          <a:xfrm>
            <a:off x="6356131" y="1905000"/>
            <a:ext cx="3626069" cy="35052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9BA0C6-4D16-4EA7-A5C5-32650CB47CC9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104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1B399E-BF29-4A73-AEB6-4B20A5AF2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43000"/>
            <a:ext cx="5257800" cy="52578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A87C5A-FFF7-46B0-B027-A80EB93C33FC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36279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8EFBDE-AC4F-461C-9960-3C010F329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68418"/>
            <a:ext cx="6851127" cy="505618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291F1A-420B-4593-9A43-423DD6A90808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34640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505200" y="550532"/>
            <a:ext cx="5105400" cy="1090613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895600" y="584200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2157414"/>
            <a:ext cx="7239000" cy="34813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124200" y="2451080"/>
            <a:ext cx="678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Growth of the international base</a:t>
            </a:r>
            <a:br>
              <a:rPr lang="en-US" altLang="en-US" sz="3600" dirty="0">
                <a:latin typeface="Candara" panose="020E0502030303020204" pitchFamily="34" charset="0"/>
              </a:rPr>
            </a:br>
            <a:r>
              <a:rPr lang="en-US" altLang="en-US" sz="3600" dirty="0">
                <a:latin typeface="Candara" panose="020E0502030303020204" pitchFamily="34" charset="0"/>
              </a:rPr>
              <a:t>Setting the stage for settlement</a:t>
            </a:r>
            <a:br>
              <a:rPr lang="en-US" altLang="en-US" sz="3600" dirty="0">
                <a:latin typeface="Candara" panose="020E0502030303020204" pitchFamily="34" charset="0"/>
              </a:rPr>
            </a:br>
            <a:r>
              <a:rPr lang="en-US" altLang="en-US" sz="3600" dirty="0">
                <a:latin typeface="Candara" panose="020E0502030303020204" pitchFamily="34" charset="0"/>
              </a:rPr>
              <a:t>Comparing transport architectures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Concluding comments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743200" y="2555319"/>
            <a:ext cx="91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372641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evelopspace.info/international/images/thumb/habs-northpole.png">
            <a:hlinkClick r:id="rId3"/>
            <a:extLst>
              <a:ext uri="{FF2B5EF4-FFF2-40B4-BE49-F238E27FC236}">
                <a16:creationId xmlns="" xmlns:a16="http://schemas.microsoft.com/office/drawing/2014/main" id="{9A8B5522-4A8C-4ACA-A126-6D7131DD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3956"/>
            <a:ext cx="2677413" cy="1765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evelopspace.info/international/images/thumb/habs-utility.png">
            <a:hlinkClick r:id="rId5"/>
            <a:extLst>
              <a:ext uri="{FF2B5EF4-FFF2-40B4-BE49-F238E27FC236}">
                <a16:creationId xmlns="" xmlns:a16="http://schemas.microsoft.com/office/drawing/2014/main" id="{7AEDB3EB-973F-45C1-9B45-3304B55F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905000"/>
            <a:ext cx="2812717" cy="1765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evelopspace.info/international/images/thumb/habs-transport.png">
            <a:hlinkClick r:id="rId7"/>
            <a:extLst>
              <a:ext uri="{FF2B5EF4-FFF2-40B4-BE49-F238E27FC236}">
                <a16:creationId xmlns="" xmlns:a16="http://schemas.microsoft.com/office/drawing/2014/main" id="{737FB54B-1757-4360-AD9A-610C7118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83" y="1914525"/>
            <a:ext cx="2839917" cy="173608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evelopspace.info/international/images/thumb/habs-residential.png">
            <a:hlinkClick r:id="rId9"/>
            <a:extLst>
              <a:ext uri="{FF2B5EF4-FFF2-40B4-BE49-F238E27FC236}">
                <a16:creationId xmlns="" xmlns:a16="http://schemas.microsoft.com/office/drawing/2014/main" id="{9752C690-7C35-4AA9-BDD6-65975A19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962784"/>
            <a:ext cx="2670900" cy="176576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developspace.info/international/images/thumb/habs-recreation.png">
            <a:hlinkClick r:id="rId11"/>
            <a:extLst>
              <a:ext uri="{FF2B5EF4-FFF2-40B4-BE49-F238E27FC236}">
                <a16:creationId xmlns="" xmlns:a16="http://schemas.microsoft.com/office/drawing/2014/main" id="{A1F195CC-E863-4410-BE38-7B7A2C5B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53640"/>
            <a:ext cx="2812716" cy="179701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developspace.info/international/images/thumb/habs-community.png">
            <a:hlinkClick r:id="rId13"/>
            <a:extLst>
              <a:ext uri="{FF2B5EF4-FFF2-40B4-BE49-F238E27FC236}">
                <a16:creationId xmlns="" xmlns:a16="http://schemas.microsoft.com/office/drawing/2014/main" id="{6EB6C3B4-8A83-4ECD-855B-C6DC3675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85" y="3953258"/>
            <a:ext cx="2812715" cy="1797012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developspace.info/international/images/thumb/habs-medical.png">
            <a:hlinkClick r:id="rId15"/>
            <a:extLst>
              <a:ext uri="{FF2B5EF4-FFF2-40B4-BE49-F238E27FC236}">
                <a16:creationId xmlns="" xmlns:a16="http://schemas.microsoft.com/office/drawing/2014/main" id="{5BF425C5-C485-4B9D-B899-21199A56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00" y="2984446"/>
            <a:ext cx="2670900" cy="1780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25E99A-57AC-4907-87C8-D9C8582F6FB0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15445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evelopspace.info/international/images/thumb/activities-dance.png">
            <a:hlinkClick r:id="rId3"/>
            <a:extLst>
              <a:ext uri="{FF2B5EF4-FFF2-40B4-BE49-F238E27FC236}">
                <a16:creationId xmlns="" xmlns:a16="http://schemas.microsoft.com/office/drawing/2014/main" id="{0C096790-129B-4305-8D9D-CC14D9172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65489"/>
            <a:ext cx="3410565" cy="2182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evelopspace.info/international/images/thumb/activities-sports.png">
            <a:hlinkClick r:id="rId5"/>
            <a:extLst>
              <a:ext uri="{FF2B5EF4-FFF2-40B4-BE49-F238E27FC236}">
                <a16:creationId xmlns="" xmlns:a16="http://schemas.microsoft.com/office/drawing/2014/main" id="{5D0DC114-34A3-4CD6-9806-DF33C185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49" y="2846439"/>
            <a:ext cx="3410564" cy="2182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evelopspace.info/international/images/thumb/activities-races.png">
            <a:hlinkClick r:id="rId7"/>
            <a:extLst>
              <a:ext uri="{FF2B5EF4-FFF2-40B4-BE49-F238E27FC236}">
                <a16:creationId xmlns="" xmlns:a16="http://schemas.microsoft.com/office/drawing/2014/main" id="{8C6864F9-0190-4882-86B5-6C7E737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984" y="2846440"/>
            <a:ext cx="3410565" cy="220181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E856DC-E176-420B-AE87-1DC9CDDD00F3}"/>
              </a:ext>
            </a:extLst>
          </p:cNvPr>
          <p:cNvSpPr txBox="1"/>
          <p:nvPr/>
        </p:nvSpPr>
        <p:spPr>
          <a:xfrm>
            <a:off x="0" y="152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DevelopSpace.info/international</a:t>
            </a:r>
          </a:p>
        </p:txBody>
      </p:sp>
    </p:spTree>
    <p:extLst>
      <p:ext uri="{BB962C8B-B14F-4D97-AF65-F5344CB8AC3E}">
        <p14:creationId xmlns:p14="http://schemas.microsoft.com/office/powerpoint/2010/main" val="5246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895600" y="2438400"/>
            <a:ext cx="64770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Expanding Base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59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Expanding 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18CE32-0D80-4095-960F-8D3A45D8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057400"/>
            <a:ext cx="7200900" cy="40386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71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Specialty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Habs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http://www.developspace.info/international/images/thumb/habs-utility.png">
            <a:hlinkClick r:id="rId3"/>
            <a:extLst>
              <a:ext uri="{FF2B5EF4-FFF2-40B4-BE49-F238E27FC236}">
                <a16:creationId xmlns="" xmlns:a16="http://schemas.microsoft.com/office/drawing/2014/main" id="{5AF873AC-A39D-4084-8873-7A58ABC1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905000"/>
            <a:ext cx="2812717" cy="176576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developspace.info/international/images/thumb/habs-residential.png">
            <a:hlinkClick r:id="rId5"/>
            <a:extLst>
              <a:ext uri="{FF2B5EF4-FFF2-40B4-BE49-F238E27FC236}">
                <a16:creationId xmlns="" xmlns:a16="http://schemas.microsoft.com/office/drawing/2014/main" id="{75FD577B-D06E-439D-ACDC-60FB4A27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35856"/>
            <a:ext cx="2812717" cy="1859519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6020001C-7AB2-41D3-B639-181B2B11D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752600"/>
            <a:ext cx="2812717" cy="489364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MetalHab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MachineHab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AssemblyHab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SupportHab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GardenHab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SaniHab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DormHab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FarmHab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OrchardHab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BarnHab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KitchenHab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CafeHab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RestaurantHab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E43FD3CF-BF7F-420C-A32A-B8654CBB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52600"/>
            <a:ext cx="2812717" cy="489364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WelcomeHab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SpinHab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ClinicHab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SurgHab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DentHab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PharmHab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HospitalHab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ICUHab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DeliveryHab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NurseryHab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FitnessHab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SportsHab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SwimHab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CC4D6C4C-3624-4A64-A4BE-72D02C88D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083" y="1752600"/>
            <a:ext cx="2812717" cy="452431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GolfHab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ArenaHab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ChurchHab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MeetHab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TheaterHab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SpaHab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CinemaHab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JungleHab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BeachHab</a:t>
            </a:r>
            <a:endParaRPr lang="en-US" altLang="en-US" sz="24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Hotel Lunar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Hilton Hotel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Trump Luna</a:t>
            </a:r>
          </a:p>
        </p:txBody>
      </p:sp>
    </p:spTree>
    <p:extLst>
      <p:ext uri="{BB962C8B-B14F-4D97-AF65-F5344CB8AC3E}">
        <p14:creationId xmlns:p14="http://schemas.microsoft.com/office/powerpoint/2010/main" val="30464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438400" y="2438400"/>
            <a:ext cx="7391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Private Settlement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00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352800" y="381000"/>
            <a:ext cx="5562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Private Settlement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18CE32-0D80-4095-960F-8D3A45D8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8" y="1981200"/>
            <a:ext cx="5570507" cy="31242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2" descr="http://developspace.info/settlement/images/settl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76" y="1981200"/>
            <a:ext cx="5578924" cy="31242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6477000" y="5563791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Private Settlement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914400" y="55626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ILEP</a:t>
            </a: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43400" y="5919966"/>
            <a:ext cx="2095504" cy="0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3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352800" y="381000"/>
            <a:ext cx="5562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Private Settlement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801348-2DB7-4E43-A1F5-427570819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81201"/>
            <a:ext cx="4706700" cy="353002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0" y="566362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Early                                          Later</a:t>
            </a:r>
          </a:p>
        </p:txBody>
      </p:sp>
      <p:pic>
        <p:nvPicPr>
          <p:cNvPr id="1026" name="Picture 2" descr="http://developspace.info/crew/images/medicalretirees.png">
            <a:extLst>
              <a:ext uri="{FF2B5EF4-FFF2-40B4-BE49-F238E27FC236}">
                <a16:creationId xmlns="" xmlns:a16="http://schemas.microsoft.com/office/drawing/2014/main" id="{B7623EBF-6A31-4E77-891F-51558E0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277387" cy="353002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143000" y="2438400"/>
            <a:ext cx="9982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990600" y="2548578"/>
            <a:ext cx="10287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Comparing Architectures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23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2438400" y="381000"/>
            <a:ext cx="7391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Comparing Architectures</a:t>
            </a:r>
          </a:p>
        </p:txBody>
      </p:sp>
      <p:pic>
        <p:nvPicPr>
          <p:cNvPr id="2052" name="Picture 4" descr="Image result for gateway nasa">
            <a:extLst>
              <a:ext uri="{FF2B5EF4-FFF2-40B4-BE49-F238E27FC236}">
                <a16:creationId xmlns="" xmlns:a16="http://schemas.microsoft.com/office/drawing/2014/main" id="{C0A8B746-4097-4F20-9663-E14A46996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4"/>
          <a:stretch/>
        </p:blipFill>
        <p:spPr bwMode="auto">
          <a:xfrm>
            <a:off x="1117287" y="1752600"/>
            <a:ext cx="4369113" cy="35814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2D9549-E471-48EB-B276-AB3DAF25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/>
          <a:stretch/>
        </p:blipFill>
        <p:spPr>
          <a:xfrm>
            <a:off x="6679887" y="1752600"/>
            <a:ext cx="4369113" cy="35814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6679887" y="5411391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End-to-end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1117287" y="5410200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SLS-Orion-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1117286" y="5921514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Gateway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6690360" y="5845314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Commercial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6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667000" y="2438400"/>
            <a:ext cx="6934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52600" y="2548578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Review of Phases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81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2438400" y="381000"/>
            <a:ext cx="7391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Comparing Architectures</a:t>
            </a:r>
          </a:p>
        </p:txBody>
      </p:sp>
      <p:pic>
        <p:nvPicPr>
          <p:cNvPr id="2052" name="Picture 4" descr="Image result for gateway nasa">
            <a:extLst>
              <a:ext uri="{FF2B5EF4-FFF2-40B4-BE49-F238E27FC236}">
                <a16:creationId xmlns="" xmlns:a16="http://schemas.microsoft.com/office/drawing/2014/main" id="{C0A8B746-4097-4F20-9663-E14A46996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4"/>
          <a:stretch/>
        </p:blipFill>
        <p:spPr bwMode="auto">
          <a:xfrm>
            <a:off x="1117287" y="1752600"/>
            <a:ext cx="4369113" cy="35814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2D9549-E471-48EB-B276-AB3DAF25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/>
          <a:stretch/>
        </p:blipFill>
        <p:spPr>
          <a:xfrm>
            <a:off x="6679887" y="1752600"/>
            <a:ext cx="4369113" cy="35814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6679887" y="5616714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$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FEF3E8-E9AB-487E-956A-73D6C467B8DC}"/>
              </a:ext>
            </a:extLst>
          </p:cNvPr>
          <p:cNvSpPr txBox="1"/>
          <p:nvPr/>
        </p:nvSpPr>
        <p:spPr>
          <a:xfrm>
            <a:off x="1117287" y="5615523"/>
            <a:ext cx="436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$$$$$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58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438400" y="2438400"/>
            <a:ext cx="7391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990600" y="2548578"/>
            <a:ext cx="10287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Summary of Value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16840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Summary of Value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BC5D28D4-51C4-4C8F-8B77-0F48E44E2550}"/>
              </a:ext>
            </a:extLst>
          </p:cNvPr>
          <p:cNvSpPr/>
          <p:nvPr/>
        </p:nvSpPr>
        <p:spPr>
          <a:xfrm>
            <a:off x="2438400" y="2057400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97470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Summary of Value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BC5D28D4-51C4-4C8F-8B77-0F48E44E2550}"/>
              </a:ext>
            </a:extLst>
          </p:cNvPr>
          <p:cNvSpPr/>
          <p:nvPr/>
        </p:nvSpPr>
        <p:spPr>
          <a:xfrm>
            <a:off x="2438400" y="2057400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1E6F461-875F-4CCC-B2CA-F281E6B3C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51066"/>
            <a:ext cx="67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Continuing American leadership.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6DAB9F0F-AF40-4D8E-AE9E-32448273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55305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4309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Summary of Value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BC5D28D4-51C4-4C8F-8B77-0F48E44E2550}"/>
              </a:ext>
            </a:extLst>
          </p:cNvPr>
          <p:cNvSpPr/>
          <p:nvPr/>
        </p:nvSpPr>
        <p:spPr>
          <a:xfrm>
            <a:off x="2438400" y="2057400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1E6F461-875F-4CCC-B2CA-F281E6B3C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51066"/>
            <a:ext cx="6781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Continuing American leadership.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Greatly increasing the number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of partner countries.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6DAB9F0F-AF40-4D8E-AE9E-32448273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55305"/>
            <a:ext cx="91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6318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Summary of Value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BC5D28D4-51C4-4C8F-8B77-0F48E44E2550}"/>
              </a:ext>
            </a:extLst>
          </p:cNvPr>
          <p:cNvSpPr/>
          <p:nvPr/>
        </p:nvSpPr>
        <p:spPr>
          <a:xfrm>
            <a:off x="2438400" y="2057400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1E6F461-875F-4CCC-B2CA-F281E6B3C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51066"/>
            <a:ext cx="678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Continuing American leadership.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Greatly increasing the number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of partner countries.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Transitioning to truly commercial lunar development / settlement.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6DAB9F0F-AF40-4D8E-AE9E-32448273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55305"/>
            <a:ext cx="91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>
                <a:latin typeface="Wingdings" panose="05000000000000000000" pitchFamily="2" charset="2"/>
              </a:rPr>
              <a:t>l</a:t>
            </a:r>
            <a:endParaRPr lang="en-US" altLang="en-US" sz="2400" dirty="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83803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Summary of Value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BC5D28D4-51C4-4C8F-8B77-0F48E44E2550}"/>
              </a:ext>
            </a:extLst>
          </p:cNvPr>
          <p:cNvSpPr/>
          <p:nvPr/>
        </p:nvSpPr>
        <p:spPr>
          <a:xfrm>
            <a:off x="2438400" y="2057400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41E6F461-875F-4CCC-B2CA-F281E6B3C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51066"/>
            <a:ext cx="678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Continuing American leadership.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Greatly increasing the number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of partner countries.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Transitioning to truly commercial lunar development / settlement.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Ensuring humanity’s survival.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6DAB9F0F-AF40-4D8E-AE9E-32448273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55305"/>
            <a:ext cx="9144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 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52875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lulibpub\Desktop\plata_doug.jpg">
            <a:extLst>
              <a:ext uri="{FF2B5EF4-FFF2-40B4-BE49-F238E27FC236}">
                <a16:creationId xmlns="" xmlns:a16="http://schemas.microsoft.com/office/drawing/2014/main" id="{849EF3D1-B39F-4B53-AA9B-277949C9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2819401" y="4495800"/>
            <a:ext cx="1681163" cy="200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F68891CF-9E97-4F01-B11A-17EC4E3CB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748986"/>
            <a:ext cx="55562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DevelopSpace.info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https://sueellenwelfonderauthor.files.wordpress.com/2013/05/a-cat-cute-standing-kitten-bugging-for-a-second.jpg">
            <a:extLst>
              <a:ext uri="{FF2B5EF4-FFF2-40B4-BE49-F238E27FC236}">
                <a16:creationId xmlns="" xmlns:a16="http://schemas.microsoft.com/office/drawing/2014/main" id="{9DAE5F7F-2BB0-4F55-9D74-1B56FA71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90254"/>
            <a:ext cx="3581400" cy="402934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862D2976-439E-4DF2-8FC7-75159A77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524000"/>
            <a:ext cx="49530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Thank you for </a:t>
            </a:r>
            <a:b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</a:b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879218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5334000" y="914400"/>
            <a:ext cx="4648200" cy="1219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71" y="973384"/>
            <a:ext cx="45744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0 – Prospecting</a:t>
            </a:r>
            <a:br>
              <a:rPr lang="en-US" altLang="en-US" b="1" dirty="0">
                <a:latin typeface="Century Gothic" panose="020B0502020202020204" pitchFamily="34" charset="0"/>
              </a:rPr>
            </a:br>
            <a:r>
              <a:rPr lang="en-US" altLang="en-US" b="1" dirty="0">
                <a:latin typeface="Century Gothic" panose="020B0502020202020204" pitchFamily="34" charset="0"/>
              </a:rPr>
              <a:t>(Science &amp; Demos)?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BF6F39-B70C-4734-A68B-FB6D30B79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15580"/>
          <a:stretch/>
        </p:blipFill>
        <p:spPr>
          <a:xfrm>
            <a:off x="2057400" y="430696"/>
            <a:ext cx="2373344" cy="1905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CF9EFF-8DD7-4A1B-A55C-3F1B02980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724400"/>
            <a:ext cx="2341549" cy="17526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0C2630-DBAF-43C4-982C-E29E2AC8A2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/>
          <a:stretch/>
        </p:blipFill>
        <p:spPr>
          <a:xfrm>
            <a:off x="2046942" y="2558980"/>
            <a:ext cx="2373344" cy="194545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685F3A07-F6CB-40F4-A76A-5C5279FF84D2}"/>
              </a:ext>
            </a:extLst>
          </p:cNvPr>
          <p:cNvSpPr/>
          <p:nvPr/>
        </p:nvSpPr>
        <p:spPr>
          <a:xfrm>
            <a:off x="5334000" y="2971800"/>
            <a:ext cx="4648200" cy="1219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B1691F12-74C8-403B-B327-44D6726BD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71" y="3030784"/>
            <a:ext cx="45744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1 – Cargo Phase</a:t>
            </a:r>
            <a:br>
              <a:rPr lang="en-US" altLang="en-US" b="1" dirty="0">
                <a:latin typeface="Century Gothic" panose="020B0502020202020204" pitchFamily="34" charset="0"/>
              </a:rPr>
            </a:br>
            <a:r>
              <a:rPr lang="en-US" altLang="en-US" b="1" dirty="0">
                <a:latin typeface="Century Gothic" panose="020B0502020202020204" pitchFamily="34" charset="0"/>
              </a:rPr>
              <a:t>(incl. propellant)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="" xmlns:a16="http://schemas.microsoft.com/office/drawing/2014/main" id="{DC57662C-02A4-492D-A94E-30660A59BF53}"/>
              </a:ext>
            </a:extLst>
          </p:cNvPr>
          <p:cNvSpPr/>
          <p:nvPr/>
        </p:nvSpPr>
        <p:spPr>
          <a:xfrm>
            <a:off x="5334000" y="5181600"/>
            <a:ext cx="4648200" cy="7620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BAD88C1C-FA87-472D-9760-CD250751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71" y="5240584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2 – Initial Crew Phase</a:t>
            </a:r>
          </a:p>
        </p:txBody>
      </p:sp>
    </p:spTree>
    <p:extLst>
      <p:ext uri="{BB962C8B-B14F-4D97-AF65-F5344CB8AC3E}">
        <p14:creationId xmlns:p14="http://schemas.microsoft.com/office/powerpoint/2010/main" val="21479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5334000" y="914400"/>
            <a:ext cx="4343400" cy="1219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71" y="973384"/>
            <a:ext cx="42744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3 – International Exploration Phase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685F3A07-F6CB-40F4-A76A-5C5279FF84D2}"/>
              </a:ext>
            </a:extLst>
          </p:cNvPr>
          <p:cNvSpPr/>
          <p:nvPr/>
        </p:nvSpPr>
        <p:spPr>
          <a:xfrm>
            <a:off x="5334000" y="2971800"/>
            <a:ext cx="4343400" cy="1219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B1691F12-74C8-403B-B327-44D6726BD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71" y="3030784"/>
            <a:ext cx="42744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4 – Private Settlement Phase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2D29FF-8AA5-4791-86A5-EB117716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79389"/>
            <a:ext cx="2373344" cy="178000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6D2BD58-30C1-4BCA-8339-D850FDFD0D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/>
          <a:stretch/>
        </p:blipFill>
        <p:spPr>
          <a:xfrm>
            <a:off x="2063232" y="619241"/>
            <a:ext cx="2367512" cy="178550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35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1676400" y="381000"/>
            <a:ext cx="891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0 – Prospecting &amp; Demo Phase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080F38-915C-4625-91FF-D1F4DFF5D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15580"/>
          <a:stretch/>
        </p:blipFill>
        <p:spPr>
          <a:xfrm>
            <a:off x="3352800" y="1828800"/>
            <a:ext cx="5696026" cy="4572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83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685800" y="381000"/>
            <a:ext cx="10896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984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1 – Cargo (incl. propellant production)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64215B-7B26-49A6-8755-7B318C599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/>
          <a:stretch/>
        </p:blipFill>
        <p:spPr>
          <a:xfrm>
            <a:off x="2277223" y="1981200"/>
            <a:ext cx="7552577" cy="4191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70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490</Words>
  <Application>Microsoft Office PowerPoint</Application>
  <PresentationFormat>Widescreen</PresentationFormat>
  <Paragraphs>254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MS PGothic</vt:lpstr>
      <vt:lpstr>Arial</vt:lpstr>
      <vt:lpstr>Arial Narrow</vt:lpstr>
      <vt:lpstr>Calibri</vt:lpstr>
      <vt:lpstr>Candara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Loma Linda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Library Systems</dc:creator>
  <cp:lastModifiedBy>OAI</cp:lastModifiedBy>
  <cp:revision>250</cp:revision>
  <dcterms:created xsi:type="dcterms:W3CDTF">2015-06-25T18:10:55Z</dcterms:created>
  <dcterms:modified xsi:type="dcterms:W3CDTF">2019-12-10T01:37:55Z</dcterms:modified>
</cp:coreProperties>
</file>